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1230" r:id="rId3"/>
    <p:sldId id="1231" r:id="rId4"/>
    <p:sldId id="1232" r:id="rId5"/>
    <p:sldId id="1233" r:id="rId6"/>
    <p:sldId id="1234" r:id="rId7"/>
    <p:sldId id="1224" r:id="rId8"/>
    <p:sldId id="1225" r:id="rId9"/>
    <p:sldId id="1226" r:id="rId10"/>
    <p:sldId id="1227" r:id="rId11"/>
    <p:sldId id="1228" r:id="rId12"/>
    <p:sldId id="1229" r:id="rId13"/>
    <p:sldId id="1218" r:id="rId14"/>
    <p:sldId id="1235" r:id="rId15"/>
    <p:sldId id="1237" r:id="rId16"/>
    <p:sldId id="1238" r:id="rId17"/>
    <p:sldId id="1239" r:id="rId18"/>
    <p:sldId id="1240" r:id="rId19"/>
    <p:sldId id="1241" r:id="rId20"/>
    <p:sldId id="1242" r:id="rId21"/>
    <p:sldId id="1243" r:id="rId22"/>
    <p:sldId id="1244" r:id="rId23"/>
    <p:sldId id="1245" r:id="rId24"/>
    <p:sldId id="1246" r:id="rId25"/>
    <p:sldId id="1236" r:id="rId26"/>
    <p:sldId id="1219" r:id="rId27"/>
    <p:sldId id="1118" r:id="rId28"/>
    <p:sldId id="1120" r:id="rId29"/>
    <p:sldId id="1121" r:id="rId30"/>
    <p:sldId id="1119" r:id="rId31"/>
    <p:sldId id="1122" r:id="rId32"/>
    <p:sldId id="1123" r:id="rId33"/>
    <p:sldId id="1124" r:id="rId34"/>
    <p:sldId id="1126" r:id="rId35"/>
    <p:sldId id="1128" r:id="rId36"/>
    <p:sldId id="1129" r:id="rId37"/>
    <p:sldId id="1130" r:id="rId38"/>
    <p:sldId id="1131" r:id="rId39"/>
    <p:sldId id="1155" r:id="rId40"/>
    <p:sldId id="1158" r:id="rId41"/>
    <p:sldId id="1161" r:id="rId42"/>
    <p:sldId id="1156" r:id="rId43"/>
    <p:sldId id="1159" r:id="rId44"/>
    <p:sldId id="1160" r:id="rId45"/>
    <p:sldId id="1157" r:id="rId46"/>
    <p:sldId id="1166" r:id="rId47"/>
    <p:sldId id="1167" r:id="rId48"/>
    <p:sldId id="1164" r:id="rId49"/>
    <p:sldId id="1163" r:id="rId50"/>
    <p:sldId id="1165" r:id="rId51"/>
    <p:sldId id="1168" r:id="rId52"/>
    <p:sldId id="1162" r:id="rId53"/>
    <p:sldId id="1170" r:id="rId54"/>
    <p:sldId id="1171" r:id="rId55"/>
    <p:sldId id="1169" r:id="rId56"/>
    <p:sldId id="1172" r:id="rId57"/>
    <p:sldId id="1174" r:id="rId58"/>
    <p:sldId id="1175" r:id="rId59"/>
    <p:sldId id="1173" r:id="rId60"/>
    <p:sldId id="1179" r:id="rId61"/>
    <p:sldId id="1180" r:id="rId62"/>
    <p:sldId id="1181" r:id="rId63"/>
    <p:sldId id="1182" r:id="rId64"/>
    <p:sldId id="1185" r:id="rId65"/>
    <p:sldId id="1187" r:id="rId66"/>
    <p:sldId id="1188" r:id="rId67"/>
    <p:sldId id="1189" r:id="rId68"/>
    <p:sldId id="1190" r:id="rId69"/>
    <p:sldId id="1191" r:id="rId70"/>
    <p:sldId id="1192" r:id="rId71"/>
    <p:sldId id="1193" r:id="rId72"/>
    <p:sldId id="1194" r:id="rId73"/>
    <p:sldId id="1195" r:id="rId74"/>
    <p:sldId id="1196" r:id="rId75"/>
    <p:sldId id="1197" r:id="rId76"/>
    <p:sldId id="1198" r:id="rId77"/>
    <p:sldId id="1199" r:id="rId78"/>
    <p:sldId id="1200" r:id="rId79"/>
    <p:sldId id="1201" r:id="rId80"/>
    <p:sldId id="1202" r:id="rId81"/>
    <p:sldId id="1203" r:id="rId82"/>
    <p:sldId id="1204" r:id="rId83"/>
    <p:sldId id="1205" r:id="rId84"/>
    <p:sldId id="1206" r:id="rId85"/>
    <p:sldId id="1207" r:id="rId86"/>
    <p:sldId id="1186" r:id="rId87"/>
    <p:sldId id="1183" r:id="rId88"/>
    <p:sldId id="1210" r:id="rId89"/>
    <p:sldId id="1214" r:id="rId90"/>
    <p:sldId id="1215" r:id="rId91"/>
    <p:sldId id="1216" r:id="rId92"/>
    <p:sldId id="1217" r:id="rId93"/>
    <p:sldId id="1212" r:id="rId94"/>
    <p:sldId id="1213" r:id="rId95"/>
    <p:sldId id="1184" r:id="rId96"/>
    <p:sldId id="1127" r:id="rId97"/>
    <p:sldId id="1132" r:id="rId98"/>
    <p:sldId id="1133" r:id="rId99"/>
    <p:sldId id="1134" r:id="rId100"/>
    <p:sldId id="1135" r:id="rId101"/>
    <p:sldId id="1136" r:id="rId102"/>
    <p:sldId id="1137" r:id="rId103"/>
    <p:sldId id="1138" r:id="rId104"/>
    <p:sldId id="1139" r:id="rId105"/>
    <p:sldId id="1140" r:id="rId106"/>
    <p:sldId id="1208" r:id="rId107"/>
    <p:sldId id="1209" r:id="rId108"/>
    <p:sldId id="1247" r:id="rId109"/>
    <p:sldId id="1248" r:id="rId110"/>
    <p:sldId id="1249" r:id="rId111"/>
    <p:sldId id="1252" r:id="rId112"/>
    <p:sldId id="1253" r:id="rId113"/>
    <p:sldId id="1254" r:id="rId114"/>
    <p:sldId id="1255" r:id="rId115"/>
    <p:sldId id="1256" r:id="rId116"/>
    <p:sldId id="1257" r:id="rId117"/>
    <p:sldId id="1258" r:id="rId118"/>
    <p:sldId id="1259" r:id="rId119"/>
    <p:sldId id="1260" r:id="rId120"/>
    <p:sldId id="1261" r:id="rId121"/>
    <p:sldId id="1262" r:id="rId122"/>
    <p:sldId id="1263" r:id="rId123"/>
    <p:sldId id="1264" r:id="rId124"/>
    <p:sldId id="1265" r:id="rId125"/>
    <p:sldId id="1266" r:id="rId126"/>
    <p:sldId id="1267" r:id="rId127"/>
    <p:sldId id="1271" r:id="rId128"/>
    <p:sldId id="1272" r:id="rId129"/>
    <p:sldId id="1273" r:id="rId130"/>
    <p:sldId id="1274" r:id="rId131"/>
    <p:sldId id="1275" r:id="rId132"/>
    <p:sldId id="1276" r:id="rId133"/>
    <p:sldId id="1282" r:id="rId134"/>
    <p:sldId id="1281" r:id="rId135"/>
    <p:sldId id="1283" r:id="rId136"/>
    <p:sldId id="1277" r:id="rId137"/>
    <p:sldId id="1278" r:id="rId138"/>
    <p:sldId id="1279" r:id="rId139"/>
    <p:sldId id="1280" r:id="rId140"/>
    <p:sldId id="1284" r:id="rId141"/>
    <p:sldId id="1285" r:id="rId142"/>
    <p:sldId id="1286" r:id="rId143"/>
    <p:sldId id="1287" r:id="rId144"/>
    <p:sldId id="1288" r:id="rId145"/>
    <p:sldId id="1289" r:id="rId146"/>
    <p:sldId id="1290" r:id="rId147"/>
    <p:sldId id="1291" r:id="rId148"/>
    <p:sldId id="1300" r:id="rId149"/>
    <p:sldId id="1301" r:id="rId150"/>
    <p:sldId id="1299" r:id="rId151"/>
    <p:sldId id="1292" r:id="rId152"/>
    <p:sldId id="1293" r:id="rId153"/>
    <p:sldId id="1298" r:id="rId154"/>
    <p:sldId id="1297" r:id="rId155"/>
    <p:sldId id="1294" r:id="rId156"/>
    <p:sldId id="1295" r:id="rId157"/>
    <p:sldId id="1296" r:id="rId158"/>
    <p:sldId id="1302" r:id="rId159"/>
    <p:sldId id="1304" r:id="rId160"/>
    <p:sldId id="1303" r:id="rId161"/>
    <p:sldId id="1305" r:id="rId162"/>
    <p:sldId id="1306" r:id="rId163"/>
    <p:sldId id="1307" r:id="rId164"/>
    <p:sldId id="1308" r:id="rId165"/>
    <p:sldId id="1309" r:id="rId166"/>
    <p:sldId id="1310" r:id="rId167"/>
    <p:sldId id="1318" r:id="rId168"/>
    <p:sldId id="1311" r:id="rId169"/>
    <p:sldId id="1316" r:id="rId170"/>
    <p:sldId id="1317" r:id="rId171"/>
    <p:sldId id="1312" r:id="rId172"/>
    <p:sldId id="1314" r:id="rId173"/>
    <p:sldId id="1313" r:id="rId174"/>
    <p:sldId id="1315" r:id="rId175"/>
    <p:sldId id="1319" r:id="rId176"/>
    <p:sldId id="1320" r:id="rId177"/>
    <p:sldId id="1321" r:id="rId178"/>
    <p:sldId id="1324" r:id="rId179"/>
    <p:sldId id="1323" r:id="rId180"/>
    <p:sldId id="1322" r:id="rId181"/>
    <p:sldId id="1325" r:id="rId182"/>
    <p:sldId id="1327" r:id="rId183"/>
    <p:sldId id="1328" r:id="rId184"/>
    <p:sldId id="1329" r:id="rId185"/>
    <p:sldId id="1330" r:id="rId186"/>
    <p:sldId id="1331" r:id="rId187"/>
    <p:sldId id="1332" r:id="rId188"/>
    <p:sldId id="1333" r:id="rId189"/>
    <p:sldId id="1334" r:id="rId190"/>
    <p:sldId id="1335" r:id="rId191"/>
    <p:sldId id="1336" r:id="rId192"/>
    <p:sldId id="1337" r:id="rId193"/>
    <p:sldId id="1338" r:id="rId194"/>
    <p:sldId id="1339" r:id="rId195"/>
    <p:sldId id="1340" r:id="rId196"/>
    <p:sldId id="1342" r:id="rId197"/>
    <p:sldId id="1341" r:id="rId198"/>
    <p:sldId id="1343" r:id="rId199"/>
    <p:sldId id="1344" r:id="rId200"/>
    <p:sldId id="1345" r:id="rId201"/>
    <p:sldId id="1346" r:id="rId202"/>
    <p:sldId id="1347" r:id="rId203"/>
    <p:sldId id="1348" r:id="rId204"/>
    <p:sldId id="1349" r:id="rId205"/>
    <p:sldId id="1351" r:id="rId206"/>
    <p:sldId id="1352" r:id="rId207"/>
    <p:sldId id="1350" r:id="rId208"/>
    <p:sldId id="1353" r:id="rId209"/>
    <p:sldId id="1354" r:id="rId210"/>
    <p:sldId id="1355" r:id="rId211"/>
    <p:sldId id="1356" r:id="rId212"/>
    <p:sldId id="1357" r:id="rId213"/>
    <p:sldId id="1358" r:id="rId214"/>
    <p:sldId id="1359" r:id="rId215"/>
    <p:sldId id="1360" r:id="rId216"/>
    <p:sldId id="1361" r:id="rId217"/>
    <p:sldId id="1362" r:id="rId218"/>
    <p:sldId id="1363" r:id="rId219"/>
    <p:sldId id="1364" r:id="rId220"/>
    <p:sldId id="1365" r:id="rId221"/>
    <p:sldId id="1366" r:id="rId222"/>
    <p:sldId id="1367" r:id="rId223"/>
    <p:sldId id="1368" r:id="rId224"/>
    <p:sldId id="1369" r:id="rId225"/>
    <p:sldId id="1370" r:id="rId226"/>
    <p:sldId id="1371" r:id="rId227"/>
    <p:sldId id="1372" r:id="rId228"/>
    <p:sldId id="1373" r:id="rId229"/>
    <p:sldId id="1374" r:id="rId230"/>
    <p:sldId id="1375" r:id="rId231"/>
    <p:sldId id="1376" r:id="rId232"/>
    <p:sldId id="1377" r:id="rId233"/>
    <p:sldId id="1384" r:id="rId234"/>
    <p:sldId id="1378" r:id="rId235"/>
    <p:sldId id="1381" r:id="rId236"/>
    <p:sldId id="1382" r:id="rId237"/>
    <p:sldId id="1383" r:id="rId238"/>
    <p:sldId id="1379" r:id="rId239"/>
    <p:sldId id="1380" r:id="rId24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72D647-BC1E-4EA3-81CA-459713612F8B}">
          <p14:sldIdLst>
            <p14:sldId id="277"/>
            <p14:sldId id="1230"/>
            <p14:sldId id="1231"/>
            <p14:sldId id="1232"/>
            <p14:sldId id="1233"/>
            <p14:sldId id="1234"/>
            <p14:sldId id="1224"/>
            <p14:sldId id="1225"/>
            <p14:sldId id="1226"/>
            <p14:sldId id="1227"/>
            <p14:sldId id="1228"/>
            <p14:sldId id="1229"/>
            <p14:sldId id="1218"/>
            <p14:sldId id="1235"/>
            <p14:sldId id="1237"/>
            <p14:sldId id="1238"/>
            <p14:sldId id="1239"/>
            <p14:sldId id="1240"/>
            <p14:sldId id="1241"/>
            <p14:sldId id="1242"/>
            <p14:sldId id="1243"/>
            <p14:sldId id="1244"/>
            <p14:sldId id="1245"/>
            <p14:sldId id="1246"/>
            <p14:sldId id="1236"/>
            <p14:sldId id="1219"/>
            <p14:sldId id="1118"/>
            <p14:sldId id="1120"/>
            <p14:sldId id="1121"/>
            <p14:sldId id="1119"/>
            <p14:sldId id="1122"/>
            <p14:sldId id="1123"/>
            <p14:sldId id="1124"/>
            <p14:sldId id="1126"/>
            <p14:sldId id="1128"/>
            <p14:sldId id="1129"/>
            <p14:sldId id="1130"/>
            <p14:sldId id="1131"/>
            <p14:sldId id="1155"/>
            <p14:sldId id="1158"/>
            <p14:sldId id="1161"/>
            <p14:sldId id="1156"/>
            <p14:sldId id="1159"/>
            <p14:sldId id="1160"/>
            <p14:sldId id="1157"/>
            <p14:sldId id="1166"/>
            <p14:sldId id="1167"/>
            <p14:sldId id="1164"/>
            <p14:sldId id="1163"/>
            <p14:sldId id="1165"/>
            <p14:sldId id="1168"/>
            <p14:sldId id="1162"/>
            <p14:sldId id="1170"/>
            <p14:sldId id="1171"/>
            <p14:sldId id="1169"/>
            <p14:sldId id="1172"/>
            <p14:sldId id="1174"/>
            <p14:sldId id="1175"/>
            <p14:sldId id="1173"/>
            <p14:sldId id="1179"/>
            <p14:sldId id="1180"/>
            <p14:sldId id="1181"/>
            <p14:sldId id="1182"/>
            <p14:sldId id="1185"/>
            <p14:sldId id="1187"/>
            <p14:sldId id="1188"/>
            <p14:sldId id="1189"/>
            <p14:sldId id="1190"/>
            <p14:sldId id="1191"/>
            <p14:sldId id="1192"/>
            <p14:sldId id="1193"/>
            <p14:sldId id="1194"/>
            <p14:sldId id="1195"/>
            <p14:sldId id="1196"/>
            <p14:sldId id="1197"/>
            <p14:sldId id="1198"/>
            <p14:sldId id="1199"/>
            <p14:sldId id="1200"/>
            <p14:sldId id="1201"/>
            <p14:sldId id="1202"/>
            <p14:sldId id="1203"/>
            <p14:sldId id="1204"/>
            <p14:sldId id="1205"/>
            <p14:sldId id="1206"/>
            <p14:sldId id="1207"/>
            <p14:sldId id="1186"/>
            <p14:sldId id="1183"/>
            <p14:sldId id="1210"/>
            <p14:sldId id="1214"/>
            <p14:sldId id="1215"/>
            <p14:sldId id="1216"/>
            <p14:sldId id="1217"/>
            <p14:sldId id="1212"/>
            <p14:sldId id="1213"/>
            <p14:sldId id="1184"/>
            <p14:sldId id="1127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208"/>
            <p14:sldId id="1209"/>
            <p14:sldId id="1247"/>
            <p14:sldId id="1248"/>
            <p14:sldId id="1249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71"/>
            <p14:sldId id="1272"/>
            <p14:sldId id="1273"/>
            <p14:sldId id="1274"/>
            <p14:sldId id="1275"/>
            <p14:sldId id="1276"/>
            <p14:sldId id="1282"/>
            <p14:sldId id="1281"/>
            <p14:sldId id="1283"/>
            <p14:sldId id="1277"/>
            <p14:sldId id="1278"/>
            <p14:sldId id="1279"/>
            <p14:sldId id="1280"/>
            <p14:sldId id="1284"/>
            <p14:sldId id="1285"/>
            <p14:sldId id="1286"/>
            <p14:sldId id="1287"/>
            <p14:sldId id="1288"/>
            <p14:sldId id="1289"/>
            <p14:sldId id="1290"/>
            <p14:sldId id="1291"/>
            <p14:sldId id="1300"/>
            <p14:sldId id="1301"/>
            <p14:sldId id="1299"/>
            <p14:sldId id="1292"/>
            <p14:sldId id="1293"/>
            <p14:sldId id="1298"/>
            <p14:sldId id="1297"/>
            <p14:sldId id="1294"/>
            <p14:sldId id="1295"/>
            <p14:sldId id="1296"/>
            <p14:sldId id="1302"/>
            <p14:sldId id="1304"/>
            <p14:sldId id="1303"/>
            <p14:sldId id="1305"/>
            <p14:sldId id="1306"/>
            <p14:sldId id="1307"/>
            <p14:sldId id="1308"/>
            <p14:sldId id="1309"/>
            <p14:sldId id="1310"/>
            <p14:sldId id="1318"/>
            <p14:sldId id="1311"/>
            <p14:sldId id="1316"/>
            <p14:sldId id="1317"/>
            <p14:sldId id="1312"/>
            <p14:sldId id="1314"/>
            <p14:sldId id="1313"/>
            <p14:sldId id="1315"/>
            <p14:sldId id="1319"/>
            <p14:sldId id="1320"/>
            <p14:sldId id="1321"/>
            <p14:sldId id="1324"/>
            <p14:sldId id="1323"/>
            <p14:sldId id="1322"/>
            <p14:sldId id="1325"/>
            <p14:sldId id="1327"/>
            <p14:sldId id="1328"/>
            <p14:sldId id="1329"/>
            <p14:sldId id="1330"/>
            <p14:sldId id="1331"/>
            <p14:sldId id="1332"/>
            <p14:sldId id="1333"/>
            <p14:sldId id="1334"/>
            <p14:sldId id="1335"/>
            <p14:sldId id="1336"/>
            <p14:sldId id="1337"/>
            <p14:sldId id="1338"/>
            <p14:sldId id="1339"/>
            <p14:sldId id="1340"/>
            <p14:sldId id="1342"/>
            <p14:sldId id="1341"/>
            <p14:sldId id="1343"/>
            <p14:sldId id="1344"/>
            <p14:sldId id="1345"/>
            <p14:sldId id="1346"/>
            <p14:sldId id="1347"/>
            <p14:sldId id="1348"/>
            <p14:sldId id="1349"/>
            <p14:sldId id="1351"/>
            <p14:sldId id="1352"/>
            <p14:sldId id="1350"/>
            <p14:sldId id="1353"/>
            <p14:sldId id="1354"/>
            <p14:sldId id="1355"/>
            <p14:sldId id="1356"/>
          </p14:sldIdLst>
        </p14:section>
        <p14:section name="Untitled Section" id="{AE2648A6-00E8-4FE8-8C12-EE017A71BC2A}">
          <p14:sldIdLst>
            <p14:sldId id="1357"/>
            <p14:sldId id="1358"/>
            <p14:sldId id="1359"/>
            <p14:sldId id="1360"/>
            <p14:sldId id="1361"/>
            <p14:sldId id="1362"/>
            <p14:sldId id="1363"/>
            <p14:sldId id="1364"/>
            <p14:sldId id="1365"/>
            <p14:sldId id="1366"/>
            <p14:sldId id="1367"/>
            <p14:sldId id="1368"/>
            <p14:sldId id="1369"/>
            <p14:sldId id="1370"/>
            <p14:sldId id="1371"/>
            <p14:sldId id="1372"/>
            <p14:sldId id="1373"/>
            <p14:sldId id="1374"/>
            <p14:sldId id="1375"/>
            <p14:sldId id="1376"/>
            <p14:sldId id="1377"/>
            <p14:sldId id="1384"/>
            <p14:sldId id="1378"/>
            <p14:sldId id="1381"/>
            <p14:sldId id="1382"/>
            <p14:sldId id="1383"/>
            <p14:sldId id="1379"/>
            <p14:sldId id="1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LÁZS" initials="B" lastIdx="8" clrIdx="0">
    <p:extLst>
      <p:ext uri="{19B8F6BF-5375-455C-9EA6-DF929625EA0E}">
        <p15:presenceInfo xmlns:p15="http://schemas.microsoft.com/office/powerpoint/2012/main" userId="BALÁZ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EAEFF7"/>
    <a:srgbClr val="DAD9D5"/>
    <a:srgbClr val="DEDDD9"/>
    <a:srgbClr val="DCDBD7"/>
    <a:srgbClr val="9F9E9C"/>
    <a:srgbClr val="FFFFFF"/>
    <a:srgbClr val="773E5E"/>
    <a:srgbClr val="51618F"/>
    <a:srgbClr val="5E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615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186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433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881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38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762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529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331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650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202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755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2A4E6-1926-4EB0-8C9C-3112EBB7E77C}" type="datetimeFigureOut">
              <a:rPr lang="hu-HU" smtClean="0"/>
              <a:t>2023. 02. 16.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24.svg"/><Relationship Id="rId10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24.svg"/><Relationship Id="rId10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11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11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svg"/><Relationship Id="rId10" Type="http://schemas.openxmlformats.org/officeDocument/2006/relationships/image" Target="../media/image14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24.svg"/><Relationship Id="rId10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24.svg"/><Relationship Id="rId10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ECCB3-3E6A-6E10-AA4F-177EA4E9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938" y="2847668"/>
            <a:ext cx="3217141" cy="23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5D9C-F810-0ACD-FCF2-6A6AE1921147}"/>
              </a:ext>
            </a:extLst>
          </p:cNvPr>
          <p:cNvSpPr txBox="1"/>
          <p:nvPr/>
        </p:nvSpPr>
        <p:spPr>
          <a:xfrm>
            <a:off x="2640549" y="1919657"/>
            <a:ext cx="8193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can develop enterprise applications using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POJO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(instead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enterprise beans) so we do not need an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EJB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container such as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application server – we can use servlet containeras well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C6F7D52-10A3-687D-A1F3-D3A523F31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046" y="20626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46652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705833" y="2409684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MONOLITH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779166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shipping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779166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779166" y="477481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0F739E-64D0-1D1C-472F-146E67D7A78F}"/>
              </a:ext>
            </a:extLst>
          </p:cNvPr>
          <p:cNvCxnSpPr>
            <a:cxnSpLocks/>
          </p:cNvCxnSpPr>
          <p:nvPr/>
        </p:nvCxnSpPr>
        <p:spPr>
          <a:xfrm>
            <a:off x="3690833" y="4029875"/>
            <a:ext cx="1179740" cy="0"/>
          </a:xfrm>
          <a:prstGeom prst="straightConnector1">
            <a:avLst/>
          </a:prstGeom>
          <a:ln w="2222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C90201-64ED-815C-057F-8B7B2C9E70F2}"/>
              </a:ext>
            </a:extLst>
          </p:cNvPr>
          <p:cNvSpPr/>
          <p:nvPr/>
        </p:nvSpPr>
        <p:spPr>
          <a:xfrm>
            <a:off x="5060294" y="1592062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966855-A104-8DF0-5EEF-1A93ED3496CC}"/>
              </a:ext>
            </a:extLst>
          </p:cNvPr>
          <p:cNvSpPr/>
          <p:nvPr/>
        </p:nvSpPr>
        <p:spPr>
          <a:xfrm>
            <a:off x="5577790" y="2303616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53720-D424-4DB9-FA0D-0F05DB6F4772}"/>
              </a:ext>
            </a:extLst>
          </p:cNvPr>
          <p:cNvSpPr txBox="1"/>
          <p:nvPr/>
        </p:nvSpPr>
        <p:spPr>
          <a:xfrm>
            <a:off x="5634204" y="1632911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SHIPPING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F373BA-7274-D091-CC15-8154053EC2E5}"/>
              </a:ext>
            </a:extLst>
          </p:cNvPr>
          <p:cNvSpPr/>
          <p:nvPr/>
        </p:nvSpPr>
        <p:spPr>
          <a:xfrm>
            <a:off x="5060294" y="3394793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5824FA-930A-9F2E-C070-3579A48B8248}"/>
              </a:ext>
            </a:extLst>
          </p:cNvPr>
          <p:cNvSpPr/>
          <p:nvPr/>
        </p:nvSpPr>
        <p:spPr>
          <a:xfrm>
            <a:off x="5577790" y="4106347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8948E-1B68-306F-E67E-E8AC5765A861}"/>
              </a:ext>
            </a:extLst>
          </p:cNvPr>
          <p:cNvSpPr txBox="1"/>
          <p:nvPr/>
        </p:nvSpPr>
        <p:spPr>
          <a:xfrm>
            <a:off x="5634204" y="3435642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INVENTORY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ECC449-D210-2E18-D70C-9FA8F43A82BB}"/>
              </a:ext>
            </a:extLst>
          </p:cNvPr>
          <p:cNvSpPr/>
          <p:nvPr/>
        </p:nvSpPr>
        <p:spPr>
          <a:xfrm>
            <a:off x="5060294" y="5197524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6EDBF08-0F11-B268-C921-0A2CA65E5F1E}"/>
              </a:ext>
            </a:extLst>
          </p:cNvPr>
          <p:cNvSpPr/>
          <p:nvPr/>
        </p:nvSpPr>
        <p:spPr>
          <a:xfrm>
            <a:off x="5577790" y="5909078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AF12E-8C66-FE5F-644E-3F1B8531F31D}"/>
              </a:ext>
            </a:extLst>
          </p:cNvPr>
          <p:cNvSpPr txBox="1"/>
          <p:nvPr/>
        </p:nvSpPr>
        <p:spPr>
          <a:xfrm>
            <a:off x="5634204" y="5238373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LOGIN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93B0DF-5430-0193-9E5F-3C081114F06F}"/>
              </a:ext>
            </a:extLst>
          </p:cNvPr>
          <p:cNvCxnSpPr>
            <a:cxnSpLocks/>
          </p:cNvCxnSpPr>
          <p:nvPr/>
        </p:nvCxnSpPr>
        <p:spPr>
          <a:xfrm>
            <a:off x="8721005" y="2250667"/>
            <a:ext cx="851620" cy="0"/>
          </a:xfrm>
          <a:prstGeom prst="straightConnector1">
            <a:avLst/>
          </a:prstGeom>
          <a:ln w="1143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8D8D1C8-0E68-37A2-6DA6-1389869A3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50" y="1663768"/>
            <a:ext cx="1167563" cy="116756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21477E-C450-8FF7-7713-5432F080CAFC}"/>
              </a:ext>
            </a:extLst>
          </p:cNvPr>
          <p:cNvCxnSpPr>
            <a:cxnSpLocks/>
          </p:cNvCxnSpPr>
          <p:nvPr/>
        </p:nvCxnSpPr>
        <p:spPr>
          <a:xfrm>
            <a:off x="8721005" y="4006233"/>
            <a:ext cx="851620" cy="0"/>
          </a:xfrm>
          <a:prstGeom prst="straightConnector1">
            <a:avLst/>
          </a:prstGeom>
          <a:ln w="1143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A26AB64-31DE-8CB8-C420-E9255B06B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50" y="3419334"/>
            <a:ext cx="1167563" cy="116756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375332-D69E-8D31-6E2C-CEF81DD4D4C1}"/>
              </a:ext>
            </a:extLst>
          </p:cNvPr>
          <p:cNvCxnSpPr>
            <a:cxnSpLocks/>
          </p:cNvCxnSpPr>
          <p:nvPr/>
        </p:nvCxnSpPr>
        <p:spPr>
          <a:xfrm>
            <a:off x="8721005" y="5872897"/>
            <a:ext cx="851620" cy="0"/>
          </a:xfrm>
          <a:prstGeom prst="straightConnector1">
            <a:avLst/>
          </a:prstGeom>
          <a:ln w="1143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AF95F30-19A2-527C-F9CA-1BE6525C8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50" y="5285998"/>
            <a:ext cx="1167563" cy="11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1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36ABE-AFC3-6379-4814-85D585FC7427}"/>
              </a:ext>
            </a:extLst>
          </p:cNvPr>
          <p:cNvSpPr txBox="1"/>
          <p:nvPr/>
        </p:nvSpPr>
        <p:spPr>
          <a:xfrm>
            <a:off x="3414730" y="2047299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it’s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harder to develop microservice applications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harder to test them</a:t>
            </a:r>
          </a:p>
        </p:txBody>
      </p:sp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4CFD2E9D-A063-5F24-64DF-B44BB7B5F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788" y="2148755"/>
            <a:ext cx="662269" cy="6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36ABE-AFC3-6379-4814-85D585FC7427}"/>
              </a:ext>
            </a:extLst>
          </p:cNvPr>
          <p:cNvSpPr txBox="1"/>
          <p:nvPr/>
        </p:nvSpPr>
        <p:spPr>
          <a:xfrm>
            <a:off x="3414730" y="2047299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it’s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harder to develop microservice applications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harder to test them</a:t>
            </a: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D32C3755-8158-06EE-2FE6-2D9FD5871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787" y="3107801"/>
            <a:ext cx="662269" cy="662269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4CFD2E9D-A063-5F24-64DF-B44BB7B5F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1788" y="2148755"/>
            <a:ext cx="662269" cy="662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56A169-D79D-B536-B7FC-292363BDF847}"/>
              </a:ext>
            </a:extLst>
          </p:cNvPr>
          <p:cNvSpPr txBox="1"/>
          <p:nvPr/>
        </p:nvSpPr>
        <p:spPr>
          <a:xfrm>
            <a:off x="3414730" y="2992946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may fail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other parts of the  application can work fine</a:t>
            </a:r>
          </a:p>
        </p:txBody>
      </p:sp>
    </p:spTree>
    <p:extLst>
      <p:ext uri="{BB962C8B-B14F-4D97-AF65-F5344CB8AC3E}">
        <p14:creationId xmlns:p14="http://schemas.microsoft.com/office/powerpoint/2010/main" val="161240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36ABE-AFC3-6379-4814-85D585FC7427}"/>
              </a:ext>
            </a:extLst>
          </p:cNvPr>
          <p:cNvSpPr txBox="1"/>
          <p:nvPr/>
        </p:nvSpPr>
        <p:spPr>
          <a:xfrm>
            <a:off x="3414730" y="2047299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it’s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harder to develop microservice applications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harder to test them</a:t>
            </a: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D32C3755-8158-06EE-2FE6-2D9FD5871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787" y="3107801"/>
            <a:ext cx="662269" cy="662269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4CFD2E9D-A063-5F24-64DF-B44BB7B5F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1788" y="2148755"/>
            <a:ext cx="662269" cy="662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56A169-D79D-B536-B7FC-292363BDF847}"/>
              </a:ext>
            </a:extLst>
          </p:cNvPr>
          <p:cNvSpPr txBox="1"/>
          <p:nvPr/>
        </p:nvSpPr>
        <p:spPr>
          <a:xfrm>
            <a:off x="3414730" y="2992946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may fail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other parts of the  application can work fine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BF163-C0DA-0E63-1520-76AA9E77197C}"/>
              </a:ext>
            </a:extLst>
          </p:cNvPr>
          <p:cNvSpPr txBox="1"/>
          <p:nvPr/>
        </p:nvSpPr>
        <p:spPr>
          <a:xfrm>
            <a:off x="3414730" y="3923537"/>
            <a:ext cx="6264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deploy just the service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(not the whole application itself) + services can be implemented in different programming languages</a:t>
            </a:r>
          </a:p>
        </p:txBody>
      </p:sp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00DFCBBA-A3B5-5F34-1D0D-ABF807FAD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787" y="4007900"/>
            <a:ext cx="662269" cy="6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36ABE-AFC3-6379-4814-85D585FC7427}"/>
              </a:ext>
            </a:extLst>
          </p:cNvPr>
          <p:cNvSpPr txBox="1"/>
          <p:nvPr/>
        </p:nvSpPr>
        <p:spPr>
          <a:xfrm>
            <a:off x="3414730" y="2047299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it’s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harder to develop microservice applications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harder to test them</a:t>
            </a: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D32C3755-8158-06EE-2FE6-2D9FD5871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787" y="3107801"/>
            <a:ext cx="662269" cy="662269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4CFD2E9D-A063-5F24-64DF-B44BB7B5F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1788" y="2148755"/>
            <a:ext cx="662269" cy="662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56A169-D79D-B536-B7FC-292363BDF847}"/>
              </a:ext>
            </a:extLst>
          </p:cNvPr>
          <p:cNvSpPr txBox="1"/>
          <p:nvPr/>
        </p:nvSpPr>
        <p:spPr>
          <a:xfrm>
            <a:off x="3414730" y="2992946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may fail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other parts of the  application can work fine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BF163-C0DA-0E63-1520-76AA9E77197C}"/>
              </a:ext>
            </a:extLst>
          </p:cNvPr>
          <p:cNvSpPr txBox="1"/>
          <p:nvPr/>
        </p:nvSpPr>
        <p:spPr>
          <a:xfrm>
            <a:off x="3414730" y="3923537"/>
            <a:ext cx="6264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deploy just the service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(not the whole application itself) + services can be implemented in different programming languages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28EDDC-2471-562A-E31F-2E66B57C2044}"/>
              </a:ext>
            </a:extLst>
          </p:cNvPr>
          <p:cNvSpPr txBox="1"/>
          <p:nvPr/>
        </p:nvSpPr>
        <p:spPr>
          <a:xfrm>
            <a:off x="3414730" y="5223460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scale the services independently (decoupled software architecture)</a:t>
            </a:r>
          </a:p>
        </p:txBody>
      </p:sp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00DFCBBA-A3B5-5F34-1D0D-ABF807FAD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787" y="4007900"/>
            <a:ext cx="662269" cy="662269"/>
          </a:xfrm>
          <a:prstGeom prst="rect">
            <a:avLst/>
          </a:prstGeom>
        </p:spPr>
      </p:pic>
      <p:pic>
        <p:nvPicPr>
          <p:cNvPr id="34" name="Graphic 33" descr="Checkmark">
            <a:extLst>
              <a:ext uri="{FF2B5EF4-FFF2-40B4-BE49-F238E27FC236}">
                <a16:creationId xmlns:a16="http://schemas.microsoft.com/office/drawing/2014/main" id="{A073B220-B2AA-1043-E07A-1FA54BA7C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786" y="5223460"/>
            <a:ext cx="662269" cy="6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36ABE-AFC3-6379-4814-85D585FC7427}"/>
              </a:ext>
            </a:extLst>
          </p:cNvPr>
          <p:cNvSpPr txBox="1"/>
          <p:nvPr/>
        </p:nvSpPr>
        <p:spPr>
          <a:xfrm>
            <a:off x="3414730" y="2047299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it’s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harder to develop microservice applications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harder to test them</a:t>
            </a: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D32C3755-8158-06EE-2FE6-2D9FD5871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787" y="3107801"/>
            <a:ext cx="662269" cy="662269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4CFD2E9D-A063-5F24-64DF-B44BB7B5F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1788" y="2148755"/>
            <a:ext cx="662269" cy="662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56A169-D79D-B536-B7FC-292363BDF847}"/>
              </a:ext>
            </a:extLst>
          </p:cNvPr>
          <p:cNvSpPr txBox="1"/>
          <p:nvPr/>
        </p:nvSpPr>
        <p:spPr>
          <a:xfrm>
            <a:off x="3414730" y="2992946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may fail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other parts of the  application can work fine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BF163-C0DA-0E63-1520-76AA9E77197C}"/>
              </a:ext>
            </a:extLst>
          </p:cNvPr>
          <p:cNvSpPr txBox="1"/>
          <p:nvPr/>
        </p:nvSpPr>
        <p:spPr>
          <a:xfrm>
            <a:off x="3414730" y="3923537"/>
            <a:ext cx="6264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deploy just the service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(not the whole application itself) + services can be implemented in different programming languages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28EDDC-2471-562A-E31F-2E66B57C2044}"/>
              </a:ext>
            </a:extLst>
          </p:cNvPr>
          <p:cNvSpPr txBox="1"/>
          <p:nvPr/>
        </p:nvSpPr>
        <p:spPr>
          <a:xfrm>
            <a:off x="3414730" y="5223460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scale the services independently (decoupled software architecture)</a:t>
            </a:r>
          </a:p>
        </p:txBody>
      </p:sp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00DFCBBA-A3B5-5F34-1D0D-ABF807FAD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787" y="4007900"/>
            <a:ext cx="662269" cy="662269"/>
          </a:xfrm>
          <a:prstGeom prst="rect">
            <a:avLst/>
          </a:prstGeom>
        </p:spPr>
      </p:pic>
      <p:pic>
        <p:nvPicPr>
          <p:cNvPr id="34" name="Graphic 33" descr="Checkmark">
            <a:extLst>
              <a:ext uri="{FF2B5EF4-FFF2-40B4-BE49-F238E27FC236}">
                <a16:creationId xmlns:a16="http://schemas.microsoft.com/office/drawing/2014/main" id="{A073B220-B2AA-1043-E07A-1FA54BA7C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786" y="5223460"/>
            <a:ext cx="662269" cy="6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3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6CB81D-FE85-AE4F-2E0F-65E1AFA287EA}"/>
              </a:ext>
            </a:extLst>
          </p:cNvPr>
          <p:cNvSpPr/>
          <p:nvPr/>
        </p:nvSpPr>
        <p:spPr>
          <a:xfrm>
            <a:off x="2368110" y="3161567"/>
            <a:ext cx="1706050" cy="1706050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B411149C-D7AC-703A-1F75-FA745A2B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56" y="3298433"/>
            <a:ext cx="830964" cy="830964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2E23C98-D79D-C9D2-219E-1978E4153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2484" y="3768605"/>
            <a:ext cx="830964" cy="830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54DFBE-49A2-7567-DA8D-B74BFD9B9920}"/>
              </a:ext>
            </a:extLst>
          </p:cNvPr>
          <p:cNvSpPr txBox="1"/>
          <p:nvPr/>
        </p:nvSpPr>
        <p:spPr>
          <a:xfrm>
            <a:off x="835810" y="2520035"/>
            <a:ext cx="1845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</a:t>
            </a:r>
          </a:p>
          <a:p>
            <a:pPr algn="ctr"/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7B0A25C-D711-6FCF-6A9E-0DD99E86B130}"/>
              </a:ext>
            </a:extLst>
          </p:cNvPr>
          <p:cNvSpPr/>
          <p:nvPr/>
        </p:nvSpPr>
        <p:spPr>
          <a:xfrm>
            <a:off x="6574350" y="1809537"/>
            <a:ext cx="1706050" cy="170605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A7784D80-9F6F-E630-4153-6EB866595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4996" y="1946403"/>
            <a:ext cx="830964" cy="830964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4404E1E7-C1D1-D0CE-C101-5A6A4F4CF2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8724" y="2416575"/>
            <a:ext cx="830964" cy="830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230D36-6018-52EA-3121-D785181DAD8B}"/>
              </a:ext>
            </a:extLst>
          </p:cNvPr>
          <p:cNvSpPr txBox="1"/>
          <p:nvPr/>
        </p:nvSpPr>
        <p:spPr>
          <a:xfrm>
            <a:off x="8374530" y="1352387"/>
            <a:ext cx="1845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#2</a:t>
            </a:r>
          </a:p>
          <a:p>
            <a:pPr algn="ctr"/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893D99-A589-565B-C8C8-A75E05911CC6}"/>
              </a:ext>
            </a:extLst>
          </p:cNvPr>
          <p:cNvSpPr/>
          <p:nvPr/>
        </p:nvSpPr>
        <p:spPr>
          <a:xfrm>
            <a:off x="5726674" y="4654708"/>
            <a:ext cx="1706050" cy="1706050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 descr="Gears">
            <a:extLst>
              <a:ext uri="{FF2B5EF4-FFF2-40B4-BE49-F238E27FC236}">
                <a16:creationId xmlns:a16="http://schemas.microsoft.com/office/drawing/2014/main" id="{EA73A9BF-582D-D75C-FE53-22395CE558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7320" y="4791574"/>
            <a:ext cx="830964" cy="830964"/>
          </a:xfrm>
          <a:prstGeom prst="rect">
            <a:avLst/>
          </a:prstGeom>
        </p:spPr>
      </p:pic>
      <p:pic>
        <p:nvPicPr>
          <p:cNvPr id="30" name="Graphic 29" descr="Database">
            <a:extLst>
              <a:ext uri="{FF2B5EF4-FFF2-40B4-BE49-F238E27FC236}">
                <a16:creationId xmlns:a16="http://schemas.microsoft.com/office/drawing/2014/main" id="{0CF50630-D26C-A1CD-85F7-497BD7B324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1048" y="5261746"/>
            <a:ext cx="830964" cy="8309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2318BD-B343-942D-7433-E2A120888A2B}"/>
              </a:ext>
            </a:extLst>
          </p:cNvPr>
          <p:cNvSpPr txBox="1"/>
          <p:nvPr/>
        </p:nvSpPr>
        <p:spPr>
          <a:xfrm>
            <a:off x="7603370" y="4433625"/>
            <a:ext cx="1845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#3</a:t>
            </a:r>
          </a:p>
          <a:p>
            <a:pPr algn="ctr"/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 </a:t>
            </a:r>
          </a:p>
        </p:txBody>
      </p:sp>
    </p:spTree>
    <p:extLst>
      <p:ext uri="{BB962C8B-B14F-4D97-AF65-F5344CB8AC3E}">
        <p14:creationId xmlns:p14="http://schemas.microsoft.com/office/powerpoint/2010/main" val="21828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24" grpId="0" animBg="1"/>
      <p:bldP spid="27" grpId="0"/>
      <p:bldP spid="28" grpId="0" animBg="1"/>
      <p:bldP spid="3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6CB81D-FE85-AE4F-2E0F-65E1AFA287EA}"/>
              </a:ext>
            </a:extLst>
          </p:cNvPr>
          <p:cNvSpPr/>
          <p:nvPr/>
        </p:nvSpPr>
        <p:spPr>
          <a:xfrm>
            <a:off x="2368110" y="3161567"/>
            <a:ext cx="1706050" cy="1706050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B411149C-D7AC-703A-1F75-FA745A2B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56" y="3298433"/>
            <a:ext cx="830964" cy="830964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2E23C98-D79D-C9D2-219E-1978E4153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2484" y="3768605"/>
            <a:ext cx="830964" cy="830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54DFBE-49A2-7567-DA8D-B74BFD9B9920}"/>
              </a:ext>
            </a:extLst>
          </p:cNvPr>
          <p:cNvSpPr txBox="1"/>
          <p:nvPr/>
        </p:nvSpPr>
        <p:spPr>
          <a:xfrm>
            <a:off x="835810" y="2520035"/>
            <a:ext cx="1845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</a:t>
            </a:r>
          </a:p>
          <a:p>
            <a:pPr algn="ctr"/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7B0A25C-D711-6FCF-6A9E-0DD99E86B130}"/>
              </a:ext>
            </a:extLst>
          </p:cNvPr>
          <p:cNvSpPr/>
          <p:nvPr/>
        </p:nvSpPr>
        <p:spPr>
          <a:xfrm>
            <a:off x="6574350" y="1809537"/>
            <a:ext cx="1706050" cy="170605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A7784D80-9F6F-E630-4153-6EB866595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6530" y="1951455"/>
            <a:ext cx="830964" cy="830964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4404E1E7-C1D1-D0CE-C101-5A6A4F4CF2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0258" y="2421627"/>
            <a:ext cx="830964" cy="830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230D36-6018-52EA-3121-D785181DAD8B}"/>
              </a:ext>
            </a:extLst>
          </p:cNvPr>
          <p:cNvSpPr txBox="1"/>
          <p:nvPr/>
        </p:nvSpPr>
        <p:spPr>
          <a:xfrm>
            <a:off x="8374530" y="1352387"/>
            <a:ext cx="1845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#2</a:t>
            </a:r>
          </a:p>
          <a:p>
            <a:pPr algn="ctr"/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893D99-A589-565B-C8C8-A75E05911CC6}"/>
              </a:ext>
            </a:extLst>
          </p:cNvPr>
          <p:cNvSpPr/>
          <p:nvPr/>
        </p:nvSpPr>
        <p:spPr>
          <a:xfrm>
            <a:off x="5726674" y="4654708"/>
            <a:ext cx="1706050" cy="1706050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 descr="Gears">
            <a:extLst>
              <a:ext uri="{FF2B5EF4-FFF2-40B4-BE49-F238E27FC236}">
                <a16:creationId xmlns:a16="http://schemas.microsoft.com/office/drawing/2014/main" id="{EA73A9BF-582D-D75C-FE53-22395CE558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7320" y="4791574"/>
            <a:ext cx="830964" cy="830964"/>
          </a:xfrm>
          <a:prstGeom prst="rect">
            <a:avLst/>
          </a:prstGeom>
        </p:spPr>
      </p:pic>
      <p:pic>
        <p:nvPicPr>
          <p:cNvPr id="30" name="Graphic 29" descr="Database">
            <a:extLst>
              <a:ext uri="{FF2B5EF4-FFF2-40B4-BE49-F238E27FC236}">
                <a16:creationId xmlns:a16="http://schemas.microsoft.com/office/drawing/2014/main" id="{0CF50630-D26C-A1CD-85F7-497BD7B324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1048" y="5261746"/>
            <a:ext cx="830964" cy="8309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2318BD-B343-942D-7433-E2A120888A2B}"/>
              </a:ext>
            </a:extLst>
          </p:cNvPr>
          <p:cNvSpPr txBox="1"/>
          <p:nvPr/>
        </p:nvSpPr>
        <p:spPr>
          <a:xfrm>
            <a:off x="7603370" y="4433625"/>
            <a:ext cx="1845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#3</a:t>
            </a:r>
          </a:p>
          <a:p>
            <a:pPr algn="ctr"/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445EC0-AEED-3DDE-4A47-FC8DA575ED31}"/>
              </a:ext>
            </a:extLst>
          </p:cNvPr>
          <p:cNvCxnSpPr/>
          <p:nvPr/>
        </p:nvCxnSpPr>
        <p:spPr>
          <a:xfrm flipV="1">
            <a:off x="4488595" y="2994385"/>
            <a:ext cx="1610360" cy="424455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E2C7C7-6A4D-C7D0-218A-EAD71926B872}"/>
              </a:ext>
            </a:extLst>
          </p:cNvPr>
          <p:cNvCxnSpPr>
            <a:cxnSpLocks/>
          </p:cNvCxnSpPr>
          <p:nvPr/>
        </p:nvCxnSpPr>
        <p:spPr>
          <a:xfrm>
            <a:off x="4359804" y="4624228"/>
            <a:ext cx="1006815" cy="40366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525B60-0D8A-CBE7-0A30-60057F216AAC}"/>
              </a:ext>
            </a:extLst>
          </p:cNvPr>
          <p:cNvCxnSpPr>
            <a:cxnSpLocks/>
          </p:cNvCxnSpPr>
          <p:nvPr/>
        </p:nvCxnSpPr>
        <p:spPr>
          <a:xfrm flipV="1">
            <a:off x="6848130" y="3679570"/>
            <a:ext cx="271956" cy="793677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E2283-C1A7-E239-C7EE-1C64A51EB94E}"/>
              </a:ext>
            </a:extLst>
          </p:cNvPr>
          <p:cNvSpPr txBox="1"/>
          <p:nvPr/>
        </p:nvSpPr>
        <p:spPr>
          <a:xfrm>
            <a:off x="4811500" y="2692962"/>
            <a:ext cx="73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bg1">
                    <a:lumMod val="75000"/>
                  </a:schemeClr>
                </a:solidFill>
              </a:rPr>
              <a:t>HTTP</a:t>
            </a:r>
            <a:endParaRPr lang="en-GB" sz="20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477292-AE08-407A-0A02-BF629CF5B4AE}"/>
              </a:ext>
            </a:extLst>
          </p:cNvPr>
          <p:cNvSpPr txBox="1"/>
          <p:nvPr/>
        </p:nvSpPr>
        <p:spPr>
          <a:xfrm>
            <a:off x="4855443" y="4351446"/>
            <a:ext cx="73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bg1">
                    <a:lumMod val="75000"/>
                  </a:schemeClr>
                </a:solidFill>
              </a:rPr>
              <a:t>HTTP</a:t>
            </a:r>
            <a:endParaRPr lang="en-GB" sz="20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58E5D2-9D15-4FE1-E72C-A8FE1C72EE91}"/>
              </a:ext>
            </a:extLst>
          </p:cNvPr>
          <p:cNvSpPr txBox="1"/>
          <p:nvPr/>
        </p:nvSpPr>
        <p:spPr>
          <a:xfrm>
            <a:off x="5999074" y="3799554"/>
            <a:ext cx="73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bg1">
                    <a:lumMod val="75000"/>
                  </a:schemeClr>
                </a:solidFill>
              </a:rPr>
              <a:t>HTTP</a:t>
            </a:r>
            <a:endParaRPr lang="en-GB" sz="20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84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8193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7B0A25C-D711-6FCF-6A9E-0DD99E86B130}"/>
              </a:ext>
            </a:extLst>
          </p:cNvPr>
          <p:cNvSpPr/>
          <p:nvPr/>
        </p:nvSpPr>
        <p:spPr>
          <a:xfrm>
            <a:off x="6300030" y="1789217"/>
            <a:ext cx="1706050" cy="170605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A7784D80-9F6F-E630-4153-6EB86659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210" y="1931135"/>
            <a:ext cx="830964" cy="830964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4404E1E7-C1D1-D0CE-C101-5A6A4F4CF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5938" y="2401307"/>
            <a:ext cx="830964" cy="830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230D36-6018-52EA-3121-D785181DAD8B}"/>
              </a:ext>
            </a:extLst>
          </p:cNvPr>
          <p:cNvSpPr txBox="1"/>
          <p:nvPr/>
        </p:nvSpPr>
        <p:spPr>
          <a:xfrm>
            <a:off x="8251369" y="1484052"/>
            <a:ext cx="18345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GB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serv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758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5D9C-F810-0ACD-FCF2-6A6AE1921147}"/>
              </a:ext>
            </a:extLst>
          </p:cNvPr>
          <p:cNvSpPr txBox="1"/>
          <p:nvPr/>
        </p:nvSpPr>
        <p:spPr>
          <a:xfrm>
            <a:off x="2640549" y="1919657"/>
            <a:ext cx="8193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can develop enterprise applications using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POJO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(instead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enterprise beans) so we do not need an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EJB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container such as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application server – we can use servlet containeras well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C6F7D52-10A3-687D-A1F3-D3A523F31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046" y="206262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F28C9-CCE8-BE3D-414E-0C8D2F62B82C}"/>
              </a:ext>
            </a:extLst>
          </p:cNvPr>
          <p:cNvSpPr txBox="1"/>
          <p:nvPr/>
        </p:nvSpPr>
        <p:spPr>
          <a:xfrm>
            <a:off x="2640549" y="3715602"/>
            <a:ext cx="8055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framework make use of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technologies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(ORM etc.)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B38F998C-A7D0-1698-D2B8-CAD3A1ED9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046" y="34892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0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7B0A25C-D711-6FCF-6A9E-0DD99E86B130}"/>
              </a:ext>
            </a:extLst>
          </p:cNvPr>
          <p:cNvSpPr/>
          <p:nvPr/>
        </p:nvSpPr>
        <p:spPr>
          <a:xfrm>
            <a:off x="6300030" y="1789217"/>
            <a:ext cx="1706050" cy="170605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A7784D80-9F6F-E630-4153-6EB86659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210" y="1931135"/>
            <a:ext cx="830964" cy="830964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4404E1E7-C1D1-D0CE-C101-5A6A4F4CF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5938" y="2401307"/>
            <a:ext cx="830964" cy="830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230D36-6018-52EA-3121-D785181DAD8B}"/>
              </a:ext>
            </a:extLst>
          </p:cNvPr>
          <p:cNvSpPr txBox="1"/>
          <p:nvPr/>
        </p:nvSpPr>
        <p:spPr>
          <a:xfrm>
            <a:off x="8251369" y="1484052"/>
            <a:ext cx="18345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GB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serv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893D99-A589-565B-C8C8-A75E05911CC6}"/>
              </a:ext>
            </a:extLst>
          </p:cNvPr>
          <p:cNvSpPr/>
          <p:nvPr/>
        </p:nvSpPr>
        <p:spPr>
          <a:xfrm>
            <a:off x="6300030" y="4564806"/>
            <a:ext cx="1706050" cy="1706050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 descr="Gears">
            <a:extLst>
              <a:ext uri="{FF2B5EF4-FFF2-40B4-BE49-F238E27FC236}">
                <a16:creationId xmlns:a16="http://schemas.microsoft.com/office/drawing/2014/main" id="{EA73A9BF-582D-D75C-FE53-22395CE55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0676" y="4701672"/>
            <a:ext cx="830964" cy="830964"/>
          </a:xfrm>
          <a:prstGeom prst="rect">
            <a:avLst/>
          </a:prstGeom>
        </p:spPr>
      </p:pic>
      <p:pic>
        <p:nvPicPr>
          <p:cNvPr id="30" name="Graphic 29" descr="Database">
            <a:extLst>
              <a:ext uri="{FF2B5EF4-FFF2-40B4-BE49-F238E27FC236}">
                <a16:creationId xmlns:a16="http://schemas.microsoft.com/office/drawing/2014/main" id="{0CF50630-D26C-A1CD-85F7-497BD7B32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4404" y="5171844"/>
            <a:ext cx="830964" cy="8309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2318BD-B343-942D-7433-E2A120888A2B}"/>
              </a:ext>
            </a:extLst>
          </p:cNvPr>
          <p:cNvSpPr txBox="1"/>
          <p:nvPr/>
        </p:nvSpPr>
        <p:spPr>
          <a:xfrm>
            <a:off x="8176726" y="4004493"/>
            <a:ext cx="2231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#2</a:t>
            </a:r>
          </a:p>
          <a:p>
            <a:pPr algn="ctr"/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</a:t>
            </a:r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(car-rental service)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158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7B0A25C-D711-6FCF-6A9E-0DD99E86B130}"/>
              </a:ext>
            </a:extLst>
          </p:cNvPr>
          <p:cNvSpPr/>
          <p:nvPr/>
        </p:nvSpPr>
        <p:spPr>
          <a:xfrm>
            <a:off x="6300030" y="1789217"/>
            <a:ext cx="1706050" cy="170605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A7784D80-9F6F-E630-4153-6EB86659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210" y="1931135"/>
            <a:ext cx="830964" cy="830964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4404E1E7-C1D1-D0CE-C101-5A6A4F4CF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5938" y="2401307"/>
            <a:ext cx="830964" cy="830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230D36-6018-52EA-3121-D785181DAD8B}"/>
              </a:ext>
            </a:extLst>
          </p:cNvPr>
          <p:cNvSpPr txBox="1"/>
          <p:nvPr/>
        </p:nvSpPr>
        <p:spPr>
          <a:xfrm>
            <a:off x="8251369" y="1484052"/>
            <a:ext cx="18345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GB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serv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893D99-A589-565B-C8C8-A75E05911CC6}"/>
              </a:ext>
            </a:extLst>
          </p:cNvPr>
          <p:cNvSpPr/>
          <p:nvPr/>
        </p:nvSpPr>
        <p:spPr>
          <a:xfrm>
            <a:off x="6300030" y="4564806"/>
            <a:ext cx="1706050" cy="1706050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 descr="Gears">
            <a:extLst>
              <a:ext uri="{FF2B5EF4-FFF2-40B4-BE49-F238E27FC236}">
                <a16:creationId xmlns:a16="http://schemas.microsoft.com/office/drawing/2014/main" id="{EA73A9BF-582D-D75C-FE53-22395CE55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0676" y="4701672"/>
            <a:ext cx="830964" cy="830964"/>
          </a:xfrm>
          <a:prstGeom prst="rect">
            <a:avLst/>
          </a:prstGeom>
        </p:spPr>
      </p:pic>
      <p:pic>
        <p:nvPicPr>
          <p:cNvPr id="30" name="Graphic 29" descr="Database">
            <a:extLst>
              <a:ext uri="{FF2B5EF4-FFF2-40B4-BE49-F238E27FC236}">
                <a16:creationId xmlns:a16="http://schemas.microsoft.com/office/drawing/2014/main" id="{0CF50630-D26C-A1CD-85F7-497BD7B32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4404" y="5171844"/>
            <a:ext cx="830964" cy="8309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2318BD-B343-942D-7433-E2A120888A2B}"/>
              </a:ext>
            </a:extLst>
          </p:cNvPr>
          <p:cNvSpPr txBox="1"/>
          <p:nvPr/>
        </p:nvSpPr>
        <p:spPr>
          <a:xfrm>
            <a:off x="8176726" y="4004493"/>
            <a:ext cx="2231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#2</a:t>
            </a:r>
          </a:p>
          <a:p>
            <a:pPr algn="ctr"/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</a:t>
            </a:r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(car-rental service)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852620-CCE8-5308-64B7-1CF2C7A150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465" y="3121085"/>
            <a:ext cx="1766815" cy="176681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F4F075-AFDB-0307-4A24-93A26B9D98A1}"/>
              </a:ext>
            </a:extLst>
          </p:cNvPr>
          <p:cNvCxnSpPr/>
          <p:nvPr/>
        </p:nvCxnSpPr>
        <p:spPr>
          <a:xfrm flipV="1">
            <a:off x="4011075" y="3197585"/>
            <a:ext cx="1610360" cy="424455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327F95-8641-96E0-3D93-8AF23F7317C2}"/>
              </a:ext>
            </a:extLst>
          </p:cNvPr>
          <p:cNvSpPr txBox="1"/>
          <p:nvPr/>
        </p:nvSpPr>
        <p:spPr>
          <a:xfrm>
            <a:off x="4333980" y="2896162"/>
            <a:ext cx="73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bg1">
                    <a:lumMod val="75000"/>
                  </a:schemeClr>
                </a:solidFill>
              </a:rPr>
              <a:t>HTTP</a:t>
            </a:r>
            <a:endParaRPr lang="en-GB" sz="20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B322EF-5DF8-CEE4-7736-D9DB2E39901D}"/>
              </a:ext>
            </a:extLst>
          </p:cNvPr>
          <p:cNvCxnSpPr>
            <a:cxnSpLocks/>
          </p:cNvCxnSpPr>
          <p:nvPr/>
        </p:nvCxnSpPr>
        <p:spPr>
          <a:xfrm>
            <a:off x="3922924" y="4593748"/>
            <a:ext cx="1431396" cy="426408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ED1672-5F05-27F2-F1E2-BDD421FD82D5}"/>
              </a:ext>
            </a:extLst>
          </p:cNvPr>
          <p:cNvSpPr txBox="1"/>
          <p:nvPr/>
        </p:nvSpPr>
        <p:spPr>
          <a:xfrm>
            <a:off x="4583978" y="4312269"/>
            <a:ext cx="73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bg1">
                    <a:lumMod val="75000"/>
                  </a:schemeClr>
                </a:solidFill>
              </a:rPr>
              <a:t>HTTP</a:t>
            </a:r>
            <a:endParaRPr lang="en-GB" sz="20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6AB3938-811C-FB6F-BDA3-84DD77FBE1FB}"/>
              </a:ext>
            </a:extLst>
          </p:cNvPr>
          <p:cNvSpPr/>
          <p:nvPr/>
        </p:nvSpPr>
        <p:spPr>
          <a:xfrm>
            <a:off x="3965695" y="1524000"/>
            <a:ext cx="7606546" cy="48056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852620-CCE8-5308-64B7-1CF2C7A1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9" y="2970471"/>
            <a:ext cx="1766815" cy="17668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8739DE-E572-DDE3-685C-4B8D08DD4336}"/>
              </a:ext>
            </a:extLst>
          </p:cNvPr>
          <p:cNvSpPr/>
          <p:nvPr/>
        </p:nvSpPr>
        <p:spPr>
          <a:xfrm>
            <a:off x="4381426" y="1952227"/>
            <a:ext cx="876879" cy="37481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4FE1EE-159B-7316-27B4-08DFCAAD2D23}"/>
              </a:ext>
            </a:extLst>
          </p:cNvPr>
          <p:cNvSpPr/>
          <p:nvPr/>
        </p:nvSpPr>
        <p:spPr>
          <a:xfrm>
            <a:off x="6214488" y="3045464"/>
            <a:ext cx="1449454" cy="16602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A4E5BF-10E2-BCBC-A6EE-F3DA0E2F7468}"/>
              </a:ext>
            </a:extLst>
          </p:cNvPr>
          <p:cNvSpPr/>
          <p:nvPr/>
        </p:nvSpPr>
        <p:spPr>
          <a:xfrm>
            <a:off x="8659534" y="1952227"/>
            <a:ext cx="1033023" cy="37481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89A8C0FB-9B48-82B5-9F2B-1011485E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423" y="3240988"/>
            <a:ext cx="1170643" cy="11706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79EB8C-1335-0A51-6B52-564CB94C7228}"/>
              </a:ext>
            </a:extLst>
          </p:cNvPr>
          <p:cNvCxnSpPr>
            <a:cxnSpLocks/>
          </p:cNvCxnSpPr>
          <p:nvPr/>
        </p:nvCxnSpPr>
        <p:spPr>
          <a:xfrm flipH="1">
            <a:off x="2202725" y="3519313"/>
            <a:ext cx="1108249" cy="0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5FA568-754B-8BC5-F317-D4FF5EB3A64A}"/>
              </a:ext>
            </a:extLst>
          </p:cNvPr>
          <p:cNvCxnSpPr>
            <a:cxnSpLocks/>
          </p:cNvCxnSpPr>
          <p:nvPr/>
        </p:nvCxnSpPr>
        <p:spPr>
          <a:xfrm>
            <a:off x="2223045" y="4228752"/>
            <a:ext cx="1046834" cy="0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E73414-6025-4C15-7B71-1633AE06C5BB}"/>
              </a:ext>
            </a:extLst>
          </p:cNvPr>
          <p:cNvSpPr txBox="1"/>
          <p:nvPr/>
        </p:nvSpPr>
        <p:spPr>
          <a:xfrm>
            <a:off x="2172932" y="2685399"/>
            <a:ext cx="135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3E08D-8A3C-6F81-5CE7-5E7309456969}"/>
              </a:ext>
            </a:extLst>
          </p:cNvPr>
          <p:cNvSpPr txBox="1"/>
          <p:nvPr/>
        </p:nvSpPr>
        <p:spPr>
          <a:xfrm>
            <a:off x="2089566" y="4587579"/>
            <a:ext cx="151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RESPONSE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1B948A-4ED1-585E-2DAA-A11B8059C3A4}"/>
              </a:ext>
            </a:extLst>
          </p:cNvPr>
          <p:cNvSpPr txBox="1"/>
          <p:nvPr/>
        </p:nvSpPr>
        <p:spPr>
          <a:xfrm>
            <a:off x="6445320" y="1553833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 I C R O S E R V I C 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2891F7-08E0-9313-C631-7C60E468029C}"/>
              </a:ext>
            </a:extLst>
          </p:cNvPr>
          <p:cNvCxnSpPr>
            <a:cxnSpLocks/>
          </p:cNvCxnSpPr>
          <p:nvPr/>
        </p:nvCxnSpPr>
        <p:spPr>
          <a:xfrm flipH="1">
            <a:off x="5349240" y="3860029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02CCE3-59AA-97C0-328C-4C3758D09956}"/>
              </a:ext>
            </a:extLst>
          </p:cNvPr>
          <p:cNvCxnSpPr>
            <a:cxnSpLocks/>
          </p:cNvCxnSpPr>
          <p:nvPr/>
        </p:nvCxnSpPr>
        <p:spPr>
          <a:xfrm>
            <a:off x="5530472" y="3860029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FF3AF4-F25E-0F1F-1BC7-964E8B464AC6}"/>
              </a:ext>
            </a:extLst>
          </p:cNvPr>
          <p:cNvCxnSpPr>
            <a:cxnSpLocks/>
          </p:cNvCxnSpPr>
          <p:nvPr/>
        </p:nvCxnSpPr>
        <p:spPr>
          <a:xfrm flipH="1">
            <a:off x="7765037" y="3826310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CAE1D14-B3DF-7662-E689-4912F137A802}"/>
              </a:ext>
            </a:extLst>
          </p:cNvPr>
          <p:cNvCxnSpPr>
            <a:cxnSpLocks/>
          </p:cNvCxnSpPr>
          <p:nvPr/>
        </p:nvCxnSpPr>
        <p:spPr>
          <a:xfrm>
            <a:off x="7946269" y="3826310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2426DB-1F23-B608-B946-24CF180ACF1A}"/>
              </a:ext>
            </a:extLst>
          </p:cNvPr>
          <p:cNvCxnSpPr>
            <a:cxnSpLocks/>
          </p:cNvCxnSpPr>
          <p:nvPr/>
        </p:nvCxnSpPr>
        <p:spPr>
          <a:xfrm flipH="1">
            <a:off x="9795300" y="3826310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61C98A-F107-B748-DE68-800CC02D7273}"/>
              </a:ext>
            </a:extLst>
          </p:cNvPr>
          <p:cNvCxnSpPr>
            <a:cxnSpLocks/>
          </p:cNvCxnSpPr>
          <p:nvPr/>
        </p:nvCxnSpPr>
        <p:spPr>
          <a:xfrm>
            <a:off x="9976532" y="3826310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01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5751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5D66E7-8C25-72A2-6A70-254AEBE99255}"/>
              </a:ext>
            </a:extLst>
          </p:cNvPr>
          <p:cNvSpPr/>
          <p:nvPr/>
        </p:nvSpPr>
        <p:spPr>
          <a:xfrm>
            <a:off x="-680720" y="-406400"/>
            <a:ext cx="6664960" cy="7528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036A2-8C50-02C5-DDD4-7B793354D9D8}"/>
              </a:ext>
            </a:extLst>
          </p:cNvPr>
          <p:cNvSpPr txBox="1"/>
          <p:nvPr/>
        </p:nvSpPr>
        <p:spPr>
          <a:xfrm>
            <a:off x="814206" y="2306030"/>
            <a:ext cx="49319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representation of a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given user that we want to store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688D3-F751-BF8E-60A2-B47DFD84E8AF}"/>
              </a:ext>
            </a:extLst>
          </p:cNvPr>
          <p:cNvSpPr txBox="1"/>
          <p:nvPr/>
        </p:nvSpPr>
        <p:spPr>
          <a:xfrm>
            <a:off x="1299372" y="3714892"/>
            <a:ext cx="39615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{</a:t>
            </a:r>
            <a:endParaRPr lang="hu-HU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"</a:t>
            </a:r>
            <a:r>
              <a:rPr lang="en-GB" sz="24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name":"John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Smith",</a:t>
            </a:r>
            <a:endParaRPr lang="hu-HU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"age":30</a:t>
            </a:r>
          </a:p>
          <a:p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“children":</a:t>
            </a:r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[„Ana”, „Adam”]</a:t>
            </a:r>
          </a:p>
          <a:p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  <a:endParaRPr lang="hu-HU" sz="32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GB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92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5D66E7-8C25-72A2-6A70-254AEBE99255}"/>
              </a:ext>
            </a:extLst>
          </p:cNvPr>
          <p:cNvSpPr/>
          <p:nvPr/>
        </p:nvSpPr>
        <p:spPr>
          <a:xfrm>
            <a:off x="-680720" y="-406400"/>
            <a:ext cx="6664960" cy="7528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036A2-8C50-02C5-DDD4-7B793354D9D8}"/>
              </a:ext>
            </a:extLst>
          </p:cNvPr>
          <p:cNvSpPr txBox="1"/>
          <p:nvPr/>
        </p:nvSpPr>
        <p:spPr>
          <a:xfrm>
            <a:off x="814206" y="2306030"/>
            <a:ext cx="49319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representation of a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given user that we want to store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688D3-F751-BF8E-60A2-B47DFD84E8AF}"/>
              </a:ext>
            </a:extLst>
          </p:cNvPr>
          <p:cNvSpPr txBox="1"/>
          <p:nvPr/>
        </p:nvSpPr>
        <p:spPr>
          <a:xfrm>
            <a:off x="1299372" y="3714892"/>
            <a:ext cx="39615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{</a:t>
            </a:r>
            <a:endParaRPr lang="hu-HU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"</a:t>
            </a:r>
            <a:r>
              <a:rPr lang="en-GB" sz="24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name":"John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Smith",</a:t>
            </a:r>
            <a:endParaRPr lang="hu-HU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"age":30</a:t>
            </a:r>
          </a:p>
          <a:p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“children":</a:t>
            </a:r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[„Ana”, „Adam”]</a:t>
            </a:r>
          </a:p>
          <a:p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  <a:endParaRPr lang="hu-HU" sz="32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GB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719E7-305E-8007-40AA-0911DA6CC7BF}"/>
              </a:ext>
            </a:extLst>
          </p:cNvPr>
          <p:cNvSpPr txBox="1"/>
          <p:nvPr/>
        </p:nvSpPr>
        <p:spPr>
          <a:xfrm>
            <a:off x="7039210" y="4822887"/>
            <a:ext cx="3724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object-oriented</a:t>
            </a: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data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(with the User class)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38678-7A75-C01B-683F-51C80B062C93}"/>
              </a:ext>
            </a:extLst>
          </p:cNvPr>
          <p:cNvSpPr txBox="1"/>
          <p:nvPr/>
        </p:nvSpPr>
        <p:spPr>
          <a:xfrm>
            <a:off x="6931033" y="2043935"/>
            <a:ext cx="6904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class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773E5E"/>
                </a:solidFill>
              </a:rPr>
              <a:t>private String </a:t>
            </a:r>
            <a:r>
              <a:rPr lang="hu-HU" sz="2400" b="1" i="1" dirty="0">
                <a:solidFill>
                  <a:srgbClr val="51618F"/>
                </a:solidFill>
              </a:rPr>
              <a:t>name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private int </a:t>
            </a:r>
            <a:r>
              <a:rPr lang="hu-HU" sz="2400" b="1" i="1" dirty="0">
                <a:solidFill>
                  <a:srgbClr val="51618F"/>
                </a:solidFill>
              </a:rPr>
              <a:t>age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773E5E"/>
                </a:solidFill>
              </a:rPr>
              <a:t>private List&lt;String&gt; </a:t>
            </a:r>
            <a:r>
              <a:rPr lang="hu-HU" sz="2400" b="1" i="1" dirty="0">
                <a:solidFill>
                  <a:srgbClr val="51618F"/>
                </a:solidFill>
              </a:rPr>
              <a:t>children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...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070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FD739-F9FB-D737-26B5-FE83637594AA}"/>
              </a:ext>
            </a:extLst>
          </p:cNvPr>
          <p:cNvSpPr txBox="1"/>
          <p:nvPr/>
        </p:nvSpPr>
        <p:spPr>
          <a:xfrm>
            <a:off x="908788" y="2449284"/>
            <a:ext cx="691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 (JavaScript Object Notation)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first used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 in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F2827B-BC26-2452-F0DA-0AD77E8DF2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88" y="2810533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FD739-F9FB-D737-26B5-FE83637594AA}"/>
              </a:ext>
            </a:extLst>
          </p:cNvPr>
          <p:cNvSpPr txBox="1"/>
          <p:nvPr/>
        </p:nvSpPr>
        <p:spPr>
          <a:xfrm>
            <a:off x="908788" y="2449284"/>
            <a:ext cx="691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 (JavaScript Object Notation)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first used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 in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C3338-0C11-0B0B-1959-BD3393BD9C3E}"/>
              </a:ext>
            </a:extLst>
          </p:cNvPr>
          <p:cNvSpPr txBox="1"/>
          <p:nvPr/>
        </p:nvSpPr>
        <p:spPr>
          <a:xfrm>
            <a:off x="908788" y="3435891"/>
            <a:ext cx="6711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an open standard file format and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interchange format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uses human-readable text to store and trasmit attribute-value pairs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F2827B-BC26-2452-F0DA-0AD77E8DF2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88" y="2810533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FD739-F9FB-D737-26B5-FE83637594AA}"/>
              </a:ext>
            </a:extLst>
          </p:cNvPr>
          <p:cNvSpPr txBox="1"/>
          <p:nvPr/>
        </p:nvSpPr>
        <p:spPr>
          <a:xfrm>
            <a:off x="908788" y="2449284"/>
            <a:ext cx="691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 (JavaScript Object Notation)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first used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 in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C3338-0C11-0B0B-1959-BD3393BD9C3E}"/>
              </a:ext>
            </a:extLst>
          </p:cNvPr>
          <p:cNvSpPr txBox="1"/>
          <p:nvPr/>
        </p:nvSpPr>
        <p:spPr>
          <a:xfrm>
            <a:off x="908788" y="3435891"/>
            <a:ext cx="6711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an open standard file format and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interchange format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uses human-readable text to store and trasmit attribute-value pairs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B5B47-B7C3-C8F8-1429-03F38D6CE7D4}"/>
              </a:ext>
            </a:extLst>
          </p:cNvPr>
          <p:cNvSpPr txBox="1"/>
          <p:nvPr/>
        </p:nvSpPr>
        <p:spPr>
          <a:xfrm>
            <a:off x="908788" y="4751094"/>
            <a:ext cx="653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derived from JavaScript and use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.json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extension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F2827B-BC26-2452-F0DA-0AD77E8DF2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88" y="2810533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5D9C-F810-0ACD-FCF2-6A6AE1921147}"/>
              </a:ext>
            </a:extLst>
          </p:cNvPr>
          <p:cNvSpPr txBox="1"/>
          <p:nvPr/>
        </p:nvSpPr>
        <p:spPr>
          <a:xfrm>
            <a:off x="2640549" y="1919657"/>
            <a:ext cx="8193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can develop enterprise applications using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POJO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(instead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enterprise beans) so we do not need an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EJB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container such as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application server – we can use servlet containeras well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C6F7D52-10A3-687D-A1F3-D3A523F31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046" y="206262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F28C9-CCE8-BE3D-414E-0C8D2F62B82C}"/>
              </a:ext>
            </a:extLst>
          </p:cNvPr>
          <p:cNvSpPr txBox="1"/>
          <p:nvPr/>
        </p:nvSpPr>
        <p:spPr>
          <a:xfrm>
            <a:off x="2640549" y="3715602"/>
            <a:ext cx="8055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framework make use of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technologies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(ORM etc.)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B38F998C-A7D0-1698-D2B8-CAD3A1ED9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046" y="3489235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7F4C-5234-9207-8079-376F081074D9}"/>
              </a:ext>
            </a:extLst>
          </p:cNvPr>
          <p:cNvSpPr txBox="1"/>
          <p:nvPr/>
        </p:nvSpPr>
        <p:spPr>
          <a:xfrm>
            <a:off x="2640549" y="4957549"/>
            <a:ext cx="8539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has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lightweight IoC container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compared to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EJB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containers – so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deploy our application on computers with limited resources</a:t>
            </a:r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09AB63B9-A23B-5841-2BE6-0C80389F7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046" y="49158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0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Databases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8EBAE-07F4-728C-A90C-4CA0A14F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6" y="2174095"/>
            <a:ext cx="1555400" cy="155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EAFE1-32B2-B1AB-544A-E904B18D2F87}"/>
              </a:ext>
            </a:extLst>
          </p:cNvPr>
          <p:cNvSpPr txBox="1"/>
          <p:nvPr/>
        </p:nvSpPr>
        <p:spPr>
          <a:xfrm>
            <a:off x="628916" y="3936536"/>
            <a:ext cx="246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Java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desktop or web</a:t>
            </a: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34399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Databases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213922-703F-B65F-94A0-42D08C1ED7C5}"/>
              </a:ext>
            </a:extLst>
          </p:cNvPr>
          <p:cNvSpPr/>
          <p:nvPr/>
        </p:nvSpPr>
        <p:spPr>
          <a:xfrm>
            <a:off x="7520622" y="2757712"/>
            <a:ext cx="1842539" cy="21454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 Management System (DBMS)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8EBAE-07F4-728C-A90C-4CA0A14F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6" y="2174095"/>
            <a:ext cx="1555400" cy="1555400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D3FD57F3-CBA2-7525-6E6C-8C6708F1A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234" y="3245124"/>
            <a:ext cx="1170643" cy="1170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EAFE1-32B2-B1AB-544A-E904B18D2F87}"/>
              </a:ext>
            </a:extLst>
          </p:cNvPr>
          <p:cNvSpPr txBox="1"/>
          <p:nvPr/>
        </p:nvSpPr>
        <p:spPr>
          <a:xfrm>
            <a:off x="628916" y="3936536"/>
            <a:ext cx="246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Java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desktop or web</a:t>
            </a: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350042-C42D-3350-EAA0-1BEA884E60DE}"/>
              </a:ext>
            </a:extLst>
          </p:cNvPr>
          <p:cNvCxnSpPr>
            <a:cxnSpLocks/>
          </p:cNvCxnSpPr>
          <p:nvPr/>
        </p:nvCxnSpPr>
        <p:spPr>
          <a:xfrm flipH="1">
            <a:off x="9662354" y="3818870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583FD-F1F9-8382-CF37-23D2F3812809}"/>
              </a:ext>
            </a:extLst>
          </p:cNvPr>
          <p:cNvCxnSpPr>
            <a:cxnSpLocks/>
          </p:cNvCxnSpPr>
          <p:nvPr/>
        </p:nvCxnSpPr>
        <p:spPr>
          <a:xfrm>
            <a:off x="9843586" y="3818870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5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Databases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5AED34-C54A-DDBC-2252-F674867F0B8D}"/>
              </a:ext>
            </a:extLst>
          </p:cNvPr>
          <p:cNvSpPr/>
          <p:nvPr/>
        </p:nvSpPr>
        <p:spPr>
          <a:xfrm>
            <a:off x="4347634" y="2757712"/>
            <a:ext cx="1710666" cy="21454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 Database Connectivity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(JDBC)</a:t>
            </a:r>
          </a:p>
          <a:p>
            <a:pPr algn="ctr"/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driver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213922-703F-B65F-94A0-42D08C1ED7C5}"/>
              </a:ext>
            </a:extLst>
          </p:cNvPr>
          <p:cNvSpPr/>
          <p:nvPr/>
        </p:nvSpPr>
        <p:spPr>
          <a:xfrm>
            <a:off x="7520622" y="2757712"/>
            <a:ext cx="1842539" cy="21454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 Management System (DBMS)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8EBAE-07F4-728C-A90C-4CA0A14F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6" y="2174095"/>
            <a:ext cx="1555400" cy="1555400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D3FD57F3-CBA2-7525-6E6C-8C6708F1A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234" y="3245124"/>
            <a:ext cx="1170643" cy="1170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EAFE1-32B2-B1AB-544A-E904B18D2F87}"/>
              </a:ext>
            </a:extLst>
          </p:cNvPr>
          <p:cNvSpPr txBox="1"/>
          <p:nvPr/>
        </p:nvSpPr>
        <p:spPr>
          <a:xfrm>
            <a:off x="628916" y="3936536"/>
            <a:ext cx="246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Java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desktop or web</a:t>
            </a: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6728F1-67F3-A23E-7958-3CB934C79365}"/>
              </a:ext>
            </a:extLst>
          </p:cNvPr>
          <p:cNvCxnSpPr>
            <a:cxnSpLocks/>
          </p:cNvCxnSpPr>
          <p:nvPr/>
        </p:nvCxnSpPr>
        <p:spPr>
          <a:xfrm flipH="1">
            <a:off x="3185160" y="3849995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0EB49A-C994-0352-A1F1-EA39E13F4160}"/>
              </a:ext>
            </a:extLst>
          </p:cNvPr>
          <p:cNvCxnSpPr>
            <a:cxnSpLocks/>
          </p:cNvCxnSpPr>
          <p:nvPr/>
        </p:nvCxnSpPr>
        <p:spPr>
          <a:xfrm>
            <a:off x="3366392" y="3849995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350042-C42D-3350-EAA0-1BEA884E60DE}"/>
              </a:ext>
            </a:extLst>
          </p:cNvPr>
          <p:cNvCxnSpPr>
            <a:cxnSpLocks/>
          </p:cNvCxnSpPr>
          <p:nvPr/>
        </p:nvCxnSpPr>
        <p:spPr>
          <a:xfrm flipH="1">
            <a:off x="9662354" y="3818870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583FD-F1F9-8382-CF37-23D2F3812809}"/>
              </a:ext>
            </a:extLst>
          </p:cNvPr>
          <p:cNvCxnSpPr>
            <a:cxnSpLocks/>
          </p:cNvCxnSpPr>
          <p:nvPr/>
        </p:nvCxnSpPr>
        <p:spPr>
          <a:xfrm>
            <a:off x="9843586" y="3818870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534E50-4128-AFA2-C114-DF8BFCA089B0}"/>
              </a:ext>
            </a:extLst>
          </p:cNvPr>
          <p:cNvCxnSpPr>
            <a:cxnSpLocks/>
          </p:cNvCxnSpPr>
          <p:nvPr/>
        </p:nvCxnSpPr>
        <p:spPr>
          <a:xfrm flipH="1">
            <a:off x="6416040" y="3818870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1BA73-3E17-7B00-07E5-7DE6647FE02F}"/>
              </a:ext>
            </a:extLst>
          </p:cNvPr>
          <p:cNvCxnSpPr>
            <a:cxnSpLocks/>
          </p:cNvCxnSpPr>
          <p:nvPr/>
        </p:nvCxnSpPr>
        <p:spPr>
          <a:xfrm>
            <a:off x="6597272" y="3818870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Databases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017E3-0A74-B2CE-DA78-BAE18B81731B}"/>
              </a:ext>
            </a:extLst>
          </p:cNvPr>
          <p:cNvSpPr txBox="1"/>
          <p:nvPr/>
        </p:nvSpPr>
        <p:spPr>
          <a:xfrm>
            <a:off x="908788" y="2520404"/>
            <a:ext cx="691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JDBC (Java Database Connectivity)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technology to interact with an underlying database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F0E66F-E7DF-13BB-6654-DF9D44B3F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562" y="2394698"/>
            <a:ext cx="1847215" cy="290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1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Databases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017E3-0A74-B2CE-DA78-BAE18B81731B}"/>
              </a:ext>
            </a:extLst>
          </p:cNvPr>
          <p:cNvSpPr txBox="1"/>
          <p:nvPr/>
        </p:nvSpPr>
        <p:spPr>
          <a:xfrm>
            <a:off x="908788" y="2520404"/>
            <a:ext cx="691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JDBC (Java Database Connectivity)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technology to interact with an underlying database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C77D1-A29F-FDE3-0D07-6BD367D810E5}"/>
              </a:ext>
            </a:extLst>
          </p:cNvPr>
          <p:cNvSpPr txBox="1"/>
          <p:nvPr/>
        </p:nvSpPr>
        <p:spPr>
          <a:xfrm>
            <a:off x="908788" y="3643760"/>
            <a:ext cx="6711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JDBC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essentially an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(a specification) for connecting Java apps to databases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F0E66F-E7DF-13BB-6654-DF9D44B3F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562" y="2394698"/>
            <a:ext cx="1847215" cy="290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Databases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017E3-0A74-B2CE-DA78-BAE18B81731B}"/>
              </a:ext>
            </a:extLst>
          </p:cNvPr>
          <p:cNvSpPr txBox="1"/>
          <p:nvPr/>
        </p:nvSpPr>
        <p:spPr>
          <a:xfrm>
            <a:off x="908788" y="2520404"/>
            <a:ext cx="691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JDBC (Java Database Connectivity)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technology to interact with an underlying database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C77D1-A29F-FDE3-0D07-6BD367D810E5}"/>
              </a:ext>
            </a:extLst>
          </p:cNvPr>
          <p:cNvSpPr txBox="1"/>
          <p:nvPr/>
        </p:nvSpPr>
        <p:spPr>
          <a:xfrm>
            <a:off x="908788" y="3643760"/>
            <a:ext cx="6711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JDBC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essentially an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(a specification) for connecting Java apps to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BEA28-AE9A-52A2-D85C-19FB473E2668}"/>
              </a:ext>
            </a:extLst>
          </p:cNvPr>
          <p:cNvSpPr txBox="1"/>
          <p:nvPr/>
        </p:nvSpPr>
        <p:spPr>
          <a:xfrm>
            <a:off x="908788" y="4767116"/>
            <a:ext cx="653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JDBC driver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allows communication with different databses (MySQL, Oracle etc.)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F0E66F-E7DF-13BB-6654-DF9D44B3F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562" y="2394698"/>
            <a:ext cx="1847215" cy="290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Databases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8665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E03A0-A7B7-8DEF-3147-76214ED8CF17}"/>
              </a:ext>
            </a:extLst>
          </p:cNvPr>
          <p:cNvSpPr txBox="1"/>
          <p:nvPr/>
        </p:nvSpPr>
        <p:spPr>
          <a:xfrm>
            <a:off x="1123398" y="2221074"/>
            <a:ext cx="691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first specification was released back in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F75A9-E6FD-111F-FB85-5F5E34B10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43" y="3065829"/>
            <a:ext cx="2137085" cy="18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8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017E3-0A74-B2CE-DA78-BAE18B81731B}"/>
              </a:ext>
            </a:extLst>
          </p:cNvPr>
          <p:cNvSpPr txBox="1"/>
          <p:nvPr/>
        </p:nvSpPr>
        <p:spPr>
          <a:xfrm>
            <a:off x="1123398" y="2763000"/>
            <a:ext cx="691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 a lot of work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configure and connect to databases (with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JDBC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E03A0-A7B7-8DEF-3147-76214ED8CF17}"/>
              </a:ext>
            </a:extLst>
          </p:cNvPr>
          <p:cNvSpPr txBox="1"/>
          <p:nvPr/>
        </p:nvSpPr>
        <p:spPr>
          <a:xfrm>
            <a:off x="1123398" y="2221074"/>
            <a:ext cx="691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first specification was released back in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F75A9-E6FD-111F-FB85-5F5E34B10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43" y="3065829"/>
            <a:ext cx="2137085" cy="18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017E3-0A74-B2CE-DA78-BAE18B81731B}"/>
              </a:ext>
            </a:extLst>
          </p:cNvPr>
          <p:cNvSpPr txBox="1"/>
          <p:nvPr/>
        </p:nvSpPr>
        <p:spPr>
          <a:xfrm>
            <a:off x="1123398" y="2763000"/>
            <a:ext cx="691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 a lot of work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configure and connect to databases (with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JDBC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C77D1-A29F-FDE3-0D07-6BD367D810E5}"/>
              </a:ext>
            </a:extLst>
          </p:cNvPr>
          <p:cNvSpPr txBox="1"/>
          <p:nvPr/>
        </p:nvSpPr>
        <p:spPr>
          <a:xfrm>
            <a:off x="1123398" y="3609235"/>
            <a:ext cx="6711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JPA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reduces the database related interactions significantly (it maps Java objects to relational models)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E03A0-A7B7-8DEF-3147-76214ED8CF17}"/>
              </a:ext>
            </a:extLst>
          </p:cNvPr>
          <p:cNvSpPr txBox="1"/>
          <p:nvPr/>
        </p:nvSpPr>
        <p:spPr>
          <a:xfrm>
            <a:off x="1123398" y="2221074"/>
            <a:ext cx="691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first specification was released back in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F75A9-E6FD-111F-FB85-5F5E34B10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43" y="3065829"/>
            <a:ext cx="2137085" cy="18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0207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017E3-0A74-B2CE-DA78-BAE18B81731B}"/>
              </a:ext>
            </a:extLst>
          </p:cNvPr>
          <p:cNvSpPr txBox="1"/>
          <p:nvPr/>
        </p:nvSpPr>
        <p:spPr>
          <a:xfrm>
            <a:off x="1123398" y="2763000"/>
            <a:ext cx="691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 a lot of work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configure and connect to databases (with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JDBC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C77D1-A29F-FDE3-0D07-6BD367D810E5}"/>
              </a:ext>
            </a:extLst>
          </p:cNvPr>
          <p:cNvSpPr txBox="1"/>
          <p:nvPr/>
        </p:nvSpPr>
        <p:spPr>
          <a:xfrm>
            <a:off x="1123398" y="3609235"/>
            <a:ext cx="6711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JPA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reduces the database related interactions significantly (it maps Java objects to relational models)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BEA28-AE9A-52A2-D85C-19FB473E2668}"/>
              </a:ext>
            </a:extLst>
          </p:cNvPr>
          <p:cNvSpPr txBox="1"/>
          <p:nvPr/>
        </p:nvSpPr>
        <p:spPr>
          <a:xfrm>
            <a:off x="1123398" y="4824802"/>
            <a:ext cx="653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business logic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and we can deal with Java classes exclusively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E03A0-A7B7-8DEF-3147-76214ED8CF17}"/>
              </a:ext>
            </a:extLst>
          </p:cNvPr>
          <p:cNvSpPr txBox="1"/>
          <p:nvPr/>
        </p:nvSpPr>
        <p:spPr>
          <a:xfrm>
            <a:off x="1123398" y="2221074"/>
            <a:ext cx="691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first specification was released back in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F75A9-E6FD-111F-FB85-5F5E34B10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43" y="3065829"/>
            <a:ext cx="2137085" cy="18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B063AF-79BE-8E55-E0B6-77D7C60133EE}"/>
              </a:ext>
            </a:extLst>
          </p:cNvPr>
          <p:cNvSpPr/>
          <p:nvPr/>
        </p:nvSpPr>
        <p:spPr>
          <a:xfrm>
            <a:off x="4347634" y="2757712"/>
            <a:ext cx="1710666" cy="21454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 Database Connectivity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(JDBC)</a:t>
            </a:r>
          </a:p>
          <a:p>
            <a:pPr algn="ctr"/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driver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D7E732-7853-91D2-98CD-D5FB7BA62BA6}"/>
              </a:ext>
            </a:extLst>
          </p:cNvPr>
          <p:cNvSpPr/>
          <p:nvPr/>
        </p:nvSpPr>
        <p:spPr>
          <a:xfrm>
            <a:off x="7520622" y="2757712"/>
            <a:ext cx="1842539" cy="21454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 Management System (DBMS)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697EF7-1ABC-73DE-35AB-ADB7A8CAC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05" y="2174095"/>
            <a:ext cx="1555400" cy="155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5A38571A-F93C-39C9-AF42-AB1E6C3B8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234" y="3245124"/>
            <a:ext cx="1170643" cy="11706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B93CAC-DF47-B275-C462-5FDA12526FAD}"/>
              </a:ext>
            </a:extLst>
          </p:cNvPr>
          <p:cNvSpPr txBox="1"/>
          <p:nvPr/>
        </p:nvSpPr>
        <p:spPr>
          <a:xfrm>
            <a:off x="634375" y="3936536"/>
            <a:ext cx="246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Java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desktop or web</a:t>
            </a: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94A7B7-3B55-6FEF-68AB-C1B1B45045B6}"/>
              </a:ext>
            </a:extLst>
          </p:cNvPr>
          <p:cNvCxnSpPr>
            <a:cxnSpLocks/>
          </p:cNvCxnSpPr>
          <p:nvPr/>
        </p:nvCxnSpPr>
        <p:spPr>
          <a:xfrm flipH="1">
            <a:off x="3185160" y="3849995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67BC69-4D80-9DE1-BF0C-D17C8651CDB8}"/>
              </a:ext>
            </a:extLst>
          </p:cNvPr>
          <p:cNvCxnSpPr>
            <a:cxnSpLocks/>
          </p:cNvCxnSpPr>
          <p:nvPr/>
        </p:nvCxnSpPr>
        <p:spPr>
          <a:xfrm>
            <a:off x="3366392" y="3849995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1733A0-018F-5F00-9369-27E07E0B7B63}"/>
              </a:ext>
            </a:extLst>
          </p:cNvPr>
          <p:cNvCxnSpPr>
            <a:cxnSpLocks/>
          </p:cNvCxnSpPr>
          <p:nvPr/>
        </p:nvCxnSpPr>
        <p:spPr>
          <a:xfrm flipH="1">
            <a:off x="9662354" y="3818870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B9F97C-BA9A-AC8A-6F14-9C153CCBF81F}"/>
              </a:ext>
            </a:extLst>
          </p:cNvPr>
          <p:cNvCxnSpPr>
            <a:cxnSpLocks/>
          </p:cNvCxnSpPr>
          <p:nvPr/>
        </p:nvCxnSpPr>
        <p:spPr>
          <a:xfrm>
            <a:off x="9843586" y="3818870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F4D4ED-428F-7534-1BF3-9E9193988277}"/>
              </a:ext>
            </a:extLst>
          </p:cNvPr>
          <p:cNvCxnSpPr>
            <a:cxnSpLocks/>
          </p:cNvCxnSpPr>
          <p:nvPr/>
        </p:nvCxnSpPr>
        <p:spPr>
          <a:xfrm flipH="1">
            <a:off x="6416040" y="3818870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8EE30-BB15-4E72-5DA8-F7DCF8C81559}"/>
              </a:ext>
            </a:extLst>
          </p:cNvPr>
          <p:cNvCxnSpPr>
            <a:cxnSpLocks/>
          </p:cNvCxnSpPr>
          <p:nvPr/>
        </p:nvCxnSpPr>
        <p:spPr>
          <a:xfrm>
            <a:off x="6597272" y="3818870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42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B063AF-79BE-8E55-E0B6-77D7C60133EE}"/>
              </a:ext>
            </a:extLst>
          </p:cNvPr>
          <p:cNvSpPr/>
          <p:nvPr/>
        </p:nvSpPr>
        <p:spPr>
          <a:xfrm>
            <a:off x="5056763" y="2757712"/>
            <a:ext cx="2752962" cy="21454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 Persistance API</a:t>
            </a:r>
          </a:p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(JPA)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697EF7-1ABC-73DE-35AB-ADB7A8CAC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75" y="2174095"/>
            <a:ext cx="1555400" cy="155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5A38571A-F93C-39C9-AF42-AB1E6C3B8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1981" y="3245124"/>
            <a:ext cx="1170643" cy="11706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B93CAC-DF47-B275-C462-5FDA12526FAD}"/>
              </a:ext>
            </a:extLst>
          </p:cNvPr>
          <p:cNvSpPr txBox="1"/>
          <p:nvPr/>
        </p:nvSpPr>
        <p:spPr>
          <a:xfrm>
            <a:off x="1338045" y="3936536"/>
            <a:ext cx="246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Java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desktop or web</a:t>
            </a: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94A7B7-3B55-6FEF-68AB-C1B1B45045B6}"/>
              </a:ext>
            </a:extLst>
          </p:cNvPr>
          <p:cNvCxnSpPr>
            <a:cxnSpLocks/>
          </p:cNvCxnSpPr>
          <p:nvPr/>
        </p:nvCxnSpPr>
        <p:spPr>
          <a:xfrm flipH="1">
            <a:off x="3894289" y="3849995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67BC69-4D80-9DE1-BF0C-D17C8651CDB8}"/>
              </a:ext>
            </a:extLst>
          </p:cNvPr>
          <p:cNvCxnSpPr>
            <a:cxnSpLocks/>
          </p:cNvCxnSpPr>
          <p:nvPr/>
        </p:nvCxnSpPr>
        <p:spPr>
          <a:xfrm>
            <a:off x="4075521" y="3849995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1733A0-018F-5F00-9369-27E07E0B7B63}"/>
              </a:ext>
            </a:extLst>
          </p:cNvPr>
          <p:cNvCxnSpPr>
            <a:cxnSpLocks/>
          </p:cNvCxnSpPr>
          <p:nvPr/>
        </p:nvCxnSpPr>
        <p:spPr>
          <a:xfrm flipH="1">
            <a:off x="8169459" y="3818870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B9F97C-BA9A-AC8A-6F14-9C153CCBF81F}"/>
              </a:ext>
            </a:extLst>
          </p:cNvPr>
          <p:cNvCxnSpPr>
            <a:cxnSpLocks/>
          </p:cNvCxnSpPr>
          <p:nvPr/>
        </p:nvCxnSpPr>
        <p:spPr>
          <a:xfrm>
            <a:off x="8350691" y="3818870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00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CA241-2169-0107-0A9C-AB263B4094AF}"/>
              </a:ext>
            </a:extLst>
          </p:cNvPr>
          <p:cNvSpPr txBox="1"/>
          <p:nvPr/>
        </p:nvSpPr>
        <p:spPr>
          <a:xfrm>
            <a:off x="720395" y="2009624"/>
            <a:ext cx="3892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class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Student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773E5E"/>
                </a:solidFill>
              </a:rPr>
              <a:t>private String </a:t>
            </a:r>
            <a:r>
              <a:rPr lang="hu-HU" sz="2400" b="1" i="1" dirty="0">
                <a:solidFill>
                  <a:srgbClr val="51618F"/>
                </a:solidFill>
              </a:rPr>
              <a:t>name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private int </a:t>
            </a:r>
            <a:r>
              <a:rPr lang="hu-HU" sz="2400" b="1" i="1" dirty="0">
                <a:solidFill>
                  <a:srgbClr val="51618F"/>
                </a:solidFill>
              </a:rPr>
              <a:t>age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...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369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CA241-2169-0107-0A9C-AB263B4094AF}"/>
              </a:ext>
            </a:extLst>
          </p:cNvPr>
          <p:cNvSpPr txBox="1"/>
          <p:nvPr/>
        </p:nvSpPr>
        <p:spPr>
          <a:xfrm>
            <a:off x="720395" y="2009624"/>
            <a:ext cx="3892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class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Student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773E5E"/>
                </a:solidFill>
              </a:rPr>
              <a:t>private String </a:t>
            </a:r>
            <a:r>
              <a:rPr lang="hu-HU" sz="2400" b="1" i="1" dirty="0">
                <a:solidFill>
                  <a:srgbClr val="51618F"/>
                </a:solidFill>
              </a:rPr>
              <a:t>name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private int </a:t>
            </a:r>
            <a:r>
              <a:rPr lang="hu-HU" sz="2400" b="1" i="1" dirty="0">
                <a:solidFill>
                  <a:srgbClr val="51618F"/>
                </a:solidFill>
              </a:rPr>
              <a:t>age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...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17170-939D-7943-8CA0-10818BF57DA8}"/>
              </a:ext>
            </a:extLst>
          </p:cNvPr>
          <p:cNvSpPr txBox="1"/>
          <p:nvPr/>
        </p:nvSpPr>
        <p:spPr>
          <a:xfrm>
            <a:off x="720395" y="4427316"/>
            <a:ext cx="536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Student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s1 = </a:t>
            </a:r>
            <a:r>
              <a:rPr lang="hu-HU" sz="2400" b="1" i="1" dirty="0">
                <a:solidFill>
                  <a:srgbClr val="773E5E"/>
                </a:solidFill>
              </a:rPr>
              <a:t>new 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(„Adam”, 31);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DFE9D-6C7E-399E-D25A-24F7326A4632}"/>
              </a:ext>
            </a:extLst>
          </p:cNvPr>
          <p:cNvSpPr txBox="1"/>
          <p:nvPr/>
        </p:nvSpPr>
        <p:spPr>
          <a:xfrm>
            <a:off x="720395" y="4906016"/>
            <a:ext cx="536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Student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s2 = </a:t>
            </a:r>
            <a:r>
              <a:rPr lang="hu-HU" sz="2400" b="1" i="1" dirty="0">
                <a:solidFill>
                  <a:srgbClr val="773E5E"/>
                </a:solidFill>
              </a:rPr>
              <a:t>new 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(„Ana”, 25);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BEE2B-B0A7-D8AE-AF21-B1F17C6BDB05}"/>
              </a:ext>
            </a:extLst>
          </p:cNvPr>
          <p:cNvSpPr txBox="1"/>
          <p:nvPr/>
        </p:nvSpPr>
        <p:spPr>
          <a:xfrm>
            <a:off x="720395" y="5429725"/>
            <a:ext cx="536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Student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s3 = </a:t>
            </a:r>
            <a:r>
              <a:rPr lang="hu-HU" sz="2400" b="1" i="1" dirty="0">
                <a:solidFill>
                  <a:srgbClr val="773E5E"/>
                </a:solidFill>
              </a:rPr>
              <a:t>new 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(„Daniel”, 19);</a:t>
            </a:r>
          </a:p>
        </p:txBody>
      </p:sp>
    </p:spTree>
    <p:extLst>
      <p:ext uri="{BB962C8B-B14F-4D97-AF65-F5344CB8AC3E}">
        <p14:creationId xmlns:p14="http://schemas.microsoft.com/office/powerpoint/2010/main" val="425699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1733A0-018F-5F00-9369-27E07E0B7B63}"/>
              </a:ext>
            </a:extLst>
          </p:cNvPr>
          <p:cNvCxnSpPr>
            <a:cxnSpLocks/>
          </p:cNvCxnSpPr>
          <p:nvPr/>
        </p:nvCxnSpPr>
        <p:spPr>
          <a:xfrm flipH="1">
            <a:off x="6209254" y="3948616"/>
            <a:ext cx="664641" cy="0"/>
          </a:xfrm>
          <a:prstGeom prst="straightConnector1">
            <a:avLst/>
          </a:prstGeom>
          <a:ln w="21272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B9F97C-BA9A-AC8A-6F14-9C153CCBF81F}"/>
              </a:ext>
            </a:extLst>
          </p:cNvPr>
          <p:cNvCxnSpPr>
            <a:cxnSpLocks/>
          </p:cNvCxnSpPr>
          <p:nvPr/>
        </p:nvCxnSpPr>
        <p:spPr>
          <a:xfrm>
            <a:off x="6828636" y="3948616"/>
            <a:ext cx="1096164" cy="0"/>
          </a:xfrm>
          <a:prstGeom prst="straightConnector1">
            <a:avLst/>
          </a:prstGeom>
          <a:ln w="21272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84CA241-2169-0107-0A9C-AB263B4094AF}"/>
              </a:ext>
            </a:extLst>
          </p:cNvPr>
          <p:cNvSpPr txBox="1"/>
          <p:nvPr/>
        </p:nvSpPr>
        <p:spPr>
          <a:xfrm>
            <a:off x="720395" y="2009624"/>
            <a:ext cx="3892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class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Student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773E5E"/>
                </a:solidFill>
              </a:rPr>
              <a:t>private String </a:t>
            </a:r>
            <a:r>
              <a:rPr lang="hu-HU" sz="2400" b="1" i="1" dirty="0">
                <a:solidFill>
                  <a:srgbClr val="51618F"/>
                </a:solidFill>
              </a:rPr>
              <a:t>name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private int </a:t>
            </a:r>
            <a:r>
              <a:rPr lang="hu-HU" sz="2400" b="1" i="1" dirty="0">
                <a:solidFill>
                  <a:srgbClr val="51618F"/>
                </a:solidFill>
              </a:rPr>
              <a:t>age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...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B2B5FF9-B809-62F8-C2AE-4DC61C2DB0A5}"/>
              </a:ext>
            </a:extLst>
          </p:cNvPr>
          <p:cNvGraphicFramePr>
            <a:graphicFrameLocks noGrp="1"/>
          </p:cNvGraphicFramePr>
          <p:nvPr/>
        </p:nvGraphicFramePr>
        <p:xfrm>
          <a:off x="8422894" y="3053084"/>
          <a:ext cx="2456026" cy="185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013">
                  <a:extLst>
                    <a:ext uri="{9D8B030D-6E8A-4147-A177-3AD203B41FA5}">
                      <a16:colId xmlns:a16="http://schemas.microsoft.com/office/drawing/2014/main" val="2000117439"/>
                    </a:ext>
                  </a:extLst>
                </a:gridCol>
                <a:gridCol w="1228013">
                  <a:extLst>
                    <a:ext uri="{9D8B030D-6E8A-4147-A177-3AD203B41FA5}">
                      <a16:colId xmlns:a16="http://schemas.microsoft.com/office/drawing/2014/main" val="3868335398"/>
                    </a:ext>
                  </a:extLst>
                </a:gridCol>
              </a:tblGrid>
              <a:tr h="463233"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b="1" i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en-GB" b="1" i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30455"/>
                  </a:ext>
                </a:extLst>
              </a:tr>
              <a:tr h="463233"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Adam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31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410186"/>
                  </a:ext>
                </a:extLst>
              </a:tr>
              <a:tr h="463233"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Ana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25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377536"/>
                  </a:ext>
                </a:extLst>
              </a:tr>
              <a:tr h="463233"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Daniel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19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2218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117170-939D-7943-8CA0-10818BF57DA8}"/>
              </a:ext>
            </a:extLst>
          </p:cNvPr>
          <p:cNvSpPr txBox="1"/>
          <p:nvPr/>
        </p:nvSpPr>
        <p:spPr>
          <a:xfrm>
            <a:off x="720395" y="4427316"/>
            <a:ext cx="536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Student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s1 = </a:t>
            </a:r>
            <a:r>
              <a:rPr lang="hu-HU" sz="2400" b="1" i="1" dirty="0">
                <a:solidFill>
                  <a:srgbClr val="773E5E"/>
                </a:solidFill>
              </a:rPr>
              <a:t>new 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(„Adam”, 31);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DFE9D-6C7E-399E-D25A-24F7326A4632}"/>
              </a:ext>
            </a:extLst>
          </p:cNvPr>
          <p:cNvSpPr txBox="1"/>
          <p:nvPr/>
        </p:nvSpPr>
        <p:spPr>
          <a:xfrm>
            <a:off x="720395" y="4906016"/>
            <a:ext cx="536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Student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s2 = </a:t>
            </a:r>
            <a:r>
              <a:rPr lang="hu-HU" sz="2400" b="1" i="1" dirty="0">
                <a:solidFill>
                  <a:srgbClr val="773E5E"/>
                </a:solidFill>
              </a:rPr>
              <a:t>new 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(„Ana”, 25);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BEE2B-B0A7-D8AE-AF21-B1F17C6BDB05}"/>
              </a:ext>
            </a:extLst>
          </p:cNvPr>
          <p:cNvSpPr txBox="1"/>
          <p:nvPr/>
        </p:nvSpPr>
        <p:spPr>
          <a:xfrm>
            <a:off x="720395" y="5429725"/>
            <a:ext cx="536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Student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s3 = </a:t>
            </a:r>
            <a:r>
              <a:rPr lang="hu-HU" sz="2400" b="1" i="1" dirty="0">
                <a:solidFill>
                  <a:srgbClr val="773E5E"/>
                </a:solidFill>
              </a:rPr>
              <a:t>new 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(„Daniel”, 19);</a:t>
            </a:r>
          </a:p>
        </p:txBody>
      </p:sp>
    </p:spTree>
    <p:extLst>
      <p:ext uri="{BB962C8B-B14F-4D97-AF65-F5344CB8AC3E}">
        <p14:creationId xmlns:p14="http://schemas.microsoft.com/office/powerpoint/2010/main" val="210667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EFFD4-0EC0-F25E-DABC-F3E22428B7A7}"/>
              </a:ext>
            </a:extLst>
          </p:cNvPr>
          <p:cNvSpPr txBox="1"/>
          <p:nvPr/>
        </p:nvSpPr>
        <p:spPr>
          <a:xfrm>
            <a:off x="1838437" y="1885171"/>
            <a:ext cx="851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JPA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a tool or framework rather 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defines a set of concepts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(specification)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can be implemented by any tool or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framework.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9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EFFD4-0EC0-F25E-DABC-F3E22428B7A7}"/>
              </a:ext>
            </a:extLst>
          </p:cNvPr>
          <p:cNvSpPr txBox="1"/>
          <p:nvPr/>
        </p:nvSpPr>
        <p:spPr>
          <a:xfrm>
            <a:off x="1838437" y="1885171"/>
            <a:ext cx="851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JPA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a tool or framework rather 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defines a set of concepts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(specification)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can be implemented by any tool or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framework.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E4E69-7349-254D-5108-5D40B8D06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52" y="4399629"/>
            <a:ext cx="4114494" cy="11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EFFD4-0EC0-F25E-DABC-F3E22428B7A7}"/>
              </a:ext>
            </a:extLst>
          </p:cNvPr>
          <p:cNvSpPr txBox="1"/>
          <p:nvPr/>
        </p:nvSpPr>
        <p:spPr>
          <a:xfrm>
            <a:off x="1838437" y="1885171"/>
            <a:ext cx="851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JPA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a tool or framework rather 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defines a set of concepts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(specification)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can be implemented by any tool or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framework.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E4E69-7349-254D-5108-5D40B8D06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52" y="4399629"/>
            <a:ext cx="4114494" cy="1141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7E718-B3FD-7A71-8338-25B7B39BF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14" y="3325628"/>
            <a:ext cx="2712939" cy="8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3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EFFD4-0EC0-F25E-DABC-F3E22428B7A7}"/>
              </a:ext>
            </a:extLst>
          </p:cNvPr>
          <p:cNvSpPr txBox="1"/>
          <p:nvPr/>
        </p:nvSpPr>
        <p:spPr>
          <a:xfrm>
            <a:off x="1838437" y="1885171"/>
            <a:ext cx="851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JPA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a tool or framework rather 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defines a set of concepts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(specification)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can be implemented by any tool or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framework.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E4E69-7349-254D-5108-5D40B8D06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52" y="4399629"/>
            <a:ext cx="4114494" cy="1141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7E718-B3FD-7A71-8338-25B7B39BF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14" y="3325628"/>
            <a:ext cx="2712939" cy="8003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7B958B-3DE8-36E4-AC72-35797322D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3" y="4692811"/>
            <a:ext cx="3145718" cy="10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8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Boot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04EE5-18B6-1B48-1EAB-29C6EA6EF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" y="3121913"/>
            <a:ext cx="2745740" cy="14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266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Object-Relational Mapping (ORM)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EA8B78-0A25-9E95-A92C-7E24F4A0D548}"/>
              </a:ext>
            </a:extLst>
          </p:cNvPr>
          <p:cNvCxnSpPr>
            <a:cxnSpLocks/>
          </p:cNvCxnSpPr>
          <p:nvPr/>
        </p:nvCxnSpPr>
        <p:spPr>
          <a:xfrm flipH="1">
            <a:off x="6209254" y="3948616"/>
            <a:ext cx="664641" cy="0"/>
          </a:xfrm>
          <a:prstGeom prst="straightConnector1">
            <a:avLst/>
          </a:prstGeom>
          <a:ln w="21272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26597C-6160-E6E8-7346-2BA59C65270F}"/>
              </a:ext>
            </a:extLst>
          </p:cNvPr>
          <p:cNvCxnSpPr>
            <a:cxnSpLocks/>
          </p:cNvCxnSpPr>
          <p:nvPr/>
        </p:nvCxnSpPr>
        <p:spPr>
          <a:xfrm>
            <a:off x="6828636" y="3948616"/>
            <a:ext cx="1096164" cy="0"/>
          </a:xfrm>
          <a:prstGeom prst="straightConnector1">
            <a:avLst/>
          </a:prstGeom>
          <a:ln w="21272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179881-256C-EEE3-9DBA-550008212E40}"/>
              </a:ext>
            </a:extLst>
          </p:cNvPr>
          <p:cNvSpPr txBox="1"/>
          <p:nvPr/>
        </p:nvSpPr>
        <p:spPr>
          <a:xfrm>
            <a:off x="720395" y="2009624"/>
            <a:ext cx="3892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class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Student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773E5E"/>
                </a:solidFill>
              </a:rPr>
              <a:t>private String </a:t>
            </a:r>
            <a:r>
              <a:rPr lang="hu-HU" sz="2400" b="1" i="1" dirty="0">
                <a:solidFill>
                  <a:srgbClr val="51618F"/>
                </a:solidFill>
              </a:rPr>
              <a:t>name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private int </a:t>
            </a:r>
            <a:r>
              <a:rPr lang="hu-HU" sz="2400" b="1" i="1" dirty="0">
                <a:solidFill>
                  <a:srgbClr val="51618F"/>
                </a:solidFill>
              </a:rPr>
              <a:t>age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...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DF1A2663-EB74-3D30-31CC-D21DF4C7BC58}"/>
              </a:ext>
            </a:extLst>
          </p:cNvPr>
          <p:cNvGraphicFramePr>
            <a:graphicFrameLocks noGrp="1"/>
          </p:cNvGraphicFramePr>
          <p:nvPr/>
        </p:nvGraphicFramePr>
        <p:xfrm>
          <a:off x="8422894" y="3053084"/>
          <a:ext cx="2456026" cy="185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013">
                  <a:extLst>
                    <a:ext uri="{9D8B030D-6E8A-4147-A177-3AD203B41FA5}">
                      <a16:colId xmlns:a16="http://schemas.microsoft.com/office/drawing/2014/main" val="2000117439"/>
                    </a:ext>
                  </a:extLst>
                </a:gridCol>
                <a:gridCol w="1228013">
                  <a:extLst>
                    <a:ext uri="{9D8B030D-6E8A-4147-A177-3AD203B41FA5}">
                      <a16:colId xmlns:a16="http://schemas.microsoft.com/office/drawing/2014/main" val="3868335398"/>
                    </a:ext>
                  </a:extLst>
                </a:gridCol>
              </a:tblGrid>
              <a:tr h="463233"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b="1" i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en-GB" b="1" i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30455"/>
                  </a:ext>
                </a:extLst>
              </a:tr>
              <a:tr h="463233"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Adam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31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410186"/>
                  </a:ext>
                </a:extLst>
              </a:tr>
              <a:tr h="463233"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Ana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25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377536"/>
                  </a:ext>
                </a:extLst>
              </a:tr>
              <a:tr h="463233"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Daniel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19</a:t>
                      </a:r>
                      <a:endParaRPr lang="en-GB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2218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F5C2F4B-6E3C-9DE9-9DD7-288C4875B972}"/>
              </a:ext>
            </a:extLst>
          </p:cNvPr>
          <p:cNvSpPr txBox="1"/>
          <p:nvPr/>
        </p:nvSpPr>
        <p:spPr>
          <a:xfrm>
            <a:off x="720395" y="4427316"/>
            <a:ext cx="536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Student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s1 = </a:t>
            </a:r>
            <a:r>
              <a:rPr lang="hu-HU" sz="2400" b="1" i="1" dirty="0">
                <a:solidFill>
                  <a:srgbClr val="773E5E"/>
                </a:solidFill>
              </a:rPr>
              <a:t>new 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(„Adam”, 31);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53A23-33B6-A0BF-2A9D-5EE5D52A8D43}"/>
              </a:ext>
            </a:extLst>
          </p:cNvPr>
          <p:cNvSpPr txBox="1"/>
          <p:nvPr/>
        </p:nvSpPr>
        <p:spPr>
          <a:xfrm>
            <a:off x="720395" y="4906016"/>
            <a:ext cx="536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Student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s2 = </a:t>
            </a:r>
            <a:r>
              <a:rPr lang="hu-HU" sz="2400" b="1" i="1" dirty="0">
                <a:solidFill>
                  <a:srgbClr val="773E5E"/>
                </a:solidFill>
              </a:rPr>
              <a:t>new 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(„Ana”, 25);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2155F-5D9D-3508-EC27-7CBE85B6A1FB}"/>
              </a:ext>
            </a:extLst>
          </p:cNvPr>
          <p:cNvSpPr txBox="1"/>
          <p:nvPr/>
        </p:nvSpPr>
        <p:spPr>
          <a:xfrm>
            <a:off x="720395" y="5429725"/>
            <a:ext cx="536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Student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s3 = </a:t>
            </a:r>
            <a:r>
              <a:rPr lang="hu-HU" sz="2400" b="1" i="1" dirty="0">
                <a:solidFill>
                  <a:srgbClr val="773E5E"/>
                </a:solidFill>
              </a:rPr>
              <a:t>new 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(„Daniel”, 19);</a:t>
            </a:r>
          </a:p>
        </p:txBody>
      </p:sp>
    </p:spTree>
    <p:extLst>
      <p:ext uri="{BB962C8B-B14F-4D97-AF65-F5344CB8AC3E}">
        <p14:creationId xmlns:p14="http://schemas.microsoft.com/office/powerpoint/2010/main" val="2006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Object-Relational Mapping (ORM)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3D0C6-43E5-49B3-CCB5-25C062F74A19}"/>
              </a:ext>
            </a:extLst>
          </p:cNvPr>
          <p:cNvSpPr txBox="1"/>
          <p:nvPr/>
        </p:nvSpPr>
        <p:spPr>
          <a:xfrm>
            <a:off x="1105012" y="2044888"/>
            <a:ext cx="898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object relational mapping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an 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orm.xml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file that contains all the information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we can configure it via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annotations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Object-Relational Mapping (ORM)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3D0C6-43E5-49B3-CCB5-25C062F74A19}"/>
              </a:ext>
            </a:extLst>
          </p:cNvPr>
          <p:cNvSpPr txBox="1"/>
          <p:nvPr/>
        </p:nvSpPr>
        <p:spPr>
          <a:xfrm>
            <a:off x="1105012" y="2044888"/>
            <a:ext cx="898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object relational mapping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an 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orm.xml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file that contains all the information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we can configure it via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annotations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A996AA4A-1053-DC97-19AF-861D44C3232C}"/>
              </a:ext>
            </a:extLst>
          </p:cNvPr>
          <p:cNvSpPr/>
          <p:nvPr/>
        </p:nvSpPr>
        <p:spPr>
          <a:xfrm>
            <a:off x="1105012" y="3147445"/>
            <a:ext cx="9209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bject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elational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apping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(ORM) is a functionality which is used to develop and maintain a relationship 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an object and relational database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mapping an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state to database column.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4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Object-Relational Mapping (ORM)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3D0C6-43E5-49B3-CCB5-25C062F74A19}"/>
              </a:ext>
            </a:extLst>
          </p:cNvPr>
          <p:cNvSpPr txBox="1"/>
          <p:nvPr/>
        </p:nvSpPr>
        <p:spPr>
          <a:xfrm>
            <a:off x="1105012" y="2044888"/>
            <a:ext cx="898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object relational mapping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an 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orm.xml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file that contains all the information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we can configure it via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annotations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A996AA4A-1053-DC97-19AF-861D44C3232C}"/>
              </a:ext>
            </a:extLst>
          </p:cNvPr>
          <p:cNvSpPr/>
          <p:nvPr/>
        </p:nvSpPr>
        <p:spPr>
          <a:xfrm>
            <a:off x="1105012" y="3147445"/>
            <a:ext cx="9209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bject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elational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apping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(ORM) is a functionality which is used to develop and maintain a relationship 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an object and relational database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mapping an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state to database column.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173F4-F0A2-9CC5-0BB1-707872447B7A}"/>
              </a:ext>
            </a:extLst>
          </p:cNvPr>
          <p:cNvSpPr txBox="1"/>
          <p:nvPr/>
        </p:nvSpPr>
        <p:spPr>
          <a:xfrm>
            <a:off x="1105012" y="4581338"/>
            <a:ext cx="9296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configuration is faster because it does not require compilation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6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Object-Relational Mapping (ORM)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3D0C6-43E5-49B3-CCB5-25C062F74A19}"/>
              </a:ext>
            </a:extLst>
          </p:cNvPr>
          <p:cNvSpPr txBox="1"/>
          <p:nvPr/>
        </p:nvSpPr>
        <p:spPr>
          <a:xfrm>
            <a:off x="1105012" y="2044888"/>
            <a:ext cx="898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object relational mapping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an 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orm.xml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file that contains all the information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we can configure it via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annotations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A996AA4A-1053-DC97-19AF-861D44C3232C}"/>
              </a:ext>
            </a:extLst>
          </p:cNvPr>
          <p:cNvSpPr/>
          <p:nvPr/>
        </p:nvSpPr>
        <p:spPr>
          <a:xfrm>
            <a:off x="1105012" y="3147445"/>
            <a:ext cx="9209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bject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elational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apping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(ORM) is a functionality which is used to develop and maintain a relationship 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an object and relational database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mapping an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state to database column.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62169-D213-7095-84EF-C9736751A23C}"/>
              </a:ext>
            </a:extLst>
          </p:cNvPr>
          <p:cNvSpPr txBox="1"/>
          <p:nvPr/>
        </p:nvSpPr>
        <p:spPr>
          <a:xfrm>
            <a:off x="1105012" y="5276567"/>
            <a:ext cx="798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annotations uses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reflection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under the hood which is slower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173F4-F0A2-9CC5-0BB1-707872447B7A}"/>
              </a:ext>
            </a:extLst>
          </p:cNvPr>
          <p:cNvSpPr txBox="1"/>
          <p:nvPr/>
        </p:nvSpPr>
        <p:spPr>
          <a:xfrm>
            <a:off x="1105012" y="4581338"/>
            <a:ext cx="9296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configuration is faster because it does not require compilation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24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Java Persist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e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nce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API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(JPA)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5698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9D881-45BF-6C41-A9C8-23D482063FF7}"/>
              </a:ext>
            </a:extLst>
          </p:cNvPr>
          <p:cNvSpPr txBox="1"/>
          <p:nvPr/>
        </p:nvSpPr>
        <p:spPr>
          <a:xfrm>
            <a:off x="1105012" y="2415280"/>
            <a:ext cx="667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transaction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means a sequence of information exchange and related work that 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treated as a single unit of work</a:t>
            </a:r>
            <a:endParaRPr lang="tr-TR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2A5B3-F1B2-6B19-EF80-6218942AFC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297" y="2606019"/>
            <a:ext cx="2883475" cy="28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9D881-45BF-6C41-A9C8-23D482063FF7}"/>
              </a:ext>
            </a:extLst>
          </p:cNvPr>
          <p:cNvSpPr txBox="1"/>
          <p:nvPr/>
        </p:nvSpPr>
        <p:spPr>
          <a:xfrm>
            <a:off x="1105012" y="2415280"/>
            <a:ext cx="667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transaction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means a sequence of information exchange and related work that 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treated as a single unit of work</a:t>
            </a:r>
            <a:endParaRPr lang="tr-TR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E452F294-A461-49F2-EE23-D8827C465495}"/>
              </a:ext>
            </a:extLst>
          </p:cNvPr>
          <p:cNvSpPr/>
          <p:nvPr/>
        </p:nvSpPr>
        <p:spPr>
          <a:xfrm>
            <a:off x="1105012" y="3753147"/>
            <a:ext cx="920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ENSURES DATABASE INTEGRITY !!!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DB047-A169-D6E4-20EA-3D6CDA9EE837}"/>
              </a:ext>
            </a:extLst>
          </p:cNvPr>
          <p:cNvSpPr txBox="1"/>
          <p:nvPr/>
        </p:nvSpPr>
        <p:spPr>
          <a:xfrm>
            <a:off x="1105012" y="4487597"/>
            <a:ext cx="7205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transaction has to be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entirely complete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otherwise there will be a rollback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2A5B3-F1B2-6B19-EF80-6218942AFC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297" y="2606019"/>
            <a:ext cx="2883475" cy="28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5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9D881-45BF-6C41-A9C8-23D482063FF7}"/>
              </a:ext>
            </a:extLst>
          </p:cNvPr>
          <p:cNvSpPr txBox="1"/>
          <p:nvPr/>
        </p:nvSpPr>
        <p:spPr>
          <a:xfrm>
            <a:off x="1105012" y="2415280"/>
            <a:ext cx="667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transaction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means a sequence of information exchange and related work that 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treated as a single unit of work</a:t>
            </a:r>
            <a:endParaRPr lang="tr-TR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E452F294-A461-49F2-EE23-D8827C465495}"/>
              </a:ext>
            </a:extLst>
          </p:cNvPr>
          <p:cNvSpPr/>
          <p:nvPr/>
        </p:nvSpPr>
        <p:spPr>
          <a:xfrm>
            <a:off x="1105012" y="3753147"/>
            <a:ext cx="920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ENSURES DATABASE INTEGRITY !!!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DB047-A169-D6E4-20EA-3D6CDA9EE837}"/>
              </a:ext>
            </a:extLst>
          </p:cNvPr>
          <p:cNvSpPr txBox="1"/>
          <p:nvPr/>
        </p:nvSpPr>
        <p:spPr>
          <a:xfrm>
            <a:off x="1105012" y="4487597"/>
            <a:ext cx="7205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transaction has to be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entirely complete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otherwise there will be a rollback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2A5B3-F1B2-6B19-EF80-6218942AFC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297" y="2606019"/>
            <a:ext cx="2883475" cy="28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1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Boot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04EE5-18B6-1B48-1EAB-29C6EA6EF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" y="3121913"/>
            <a:ext cx="2745740" cy="1441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A88D2-92BE-2782-F320-805674ED6772}"/>
              </a:ext>
            </a:extLst>
          </p:cNvPr>
          <p:cNvSpPr txBox="1"/>
          <p:nvPr/>
        </p:nvSpPr>
        <p:spPr>
          <a:xfrm>
            <a:off x="4546068" y="2144484"/>
            <a:ext cx="7375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an open-source micro framework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(Spring module) that provides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RAD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(Rapid Application Development) feature to the Spring framework</a:t>
            </a:r>
          </a:p>
        </p:txBody>
      </p:sp>
    </p:spTree>
    <p:extLst>
      <p:ext uri="{BB962C8B-B14F-4D97-AF65-F5344CB8AC3E}">
        <p14:creationId xmlns:p14="http://schemas.microsoft.com/office/powerpoint/2010/main" val="147385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F2308-8394-1006-80B9-9BAC8106DAE7}"/>
              </a:ext>
            </a:extLst>
          </p:cNvPr>
          <p:cNvSpPr txBox="1"/>
          <p:nvPr/>
        </p:nvSpPr>
        <p:spPr>
          <a:xfrm>
            <a:off x="2965883" y="2332182"/>
            <a:ext cx="7115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</a:t>
            </a:r>
            <a:r>
              <a:rPr lang="en-GB" sz="2400" b="1" i="1" dirty="0">
                <a:solidFill>
                  <a:srgbClr val="773E5E"/>
                </a:solidFill>
              </a:rPr>
              <a:t>method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saveStudent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rgbClr val="773E5E"/>
                </a:solidFill>
              </a:rPr>
              <a:t>      Person </a:t>
            </a:r>
            <a:r>
              <a:rPr lang="hu-HU" sz="2400" b="1" i="1" dirty="0">
                <a:solidFill>
                  <a:srgbClr val="51618F"/>
                </a:solidFill>
              </a:rPr>
              <a:t>person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loadPerson(personId);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Address </a:t>
            </a:r>
            <a:r>
              <a:rPr lang="hu-HU" sz="2400" b="1" i="1" dirty="0">
                <a:solidFill>
                  <a:srgbClr val="51618F"/>
                </a:solidFill>
              </a:rPr>
              <a:t>address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loadAddress(person);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updatePersonAddress(address);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savePerson(person);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87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F2308-8394-1006-80B9-9BAC8106DAE7}"/>
              </a:ext>
            </a:extLst>
          </p:cNvPr>
          <p:cNvSpPr txBox="1"/>
          <p:nvPr/>
        </p:nvSpPr>
        <p:spPr>
          <a:xfrm>
            <a:off x="2965883" y="2332182"/>
            <a:ext cx="7115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</a:t>
            </a:r>
            <a:r>
              <a:rPr lang="en-GB" sz="2400" b="1" i="1" dirty="0">
                <a:solidFill>
                  <a:srgbClr val="773E5E"/>
                </a:solidFill>
              </a:rPr>
              <a:t>method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saveStudent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rgbClr val="773E5E"/>
                </a:solidFill>
              </a:rPr>
              <a:t>      Person </a:t>
            </a:r>
            <a:r>
              <a:rPr lang="hu-HU" sz="2400" b="1" i="1" dirty="0">
                <a:solidFill>
                  <a:srgbClr val="51618F"/>
                </a:solidFill>
              </a:rPr>
              <a:t>person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loadPerson(personId);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Address </a:t>
            </a:r>
            <a:r>
              <a:rPr lang="hu-HU" sz="2400" b="1" i="1" dirty="0">
                <a:solidFill>
                  <a:srgbClr val="51618F"/>
                </a:solidFill>
              </a:rPr>
              <a:t>address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loadAddress(person);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00B050"/>
                </a:solidFill>
              </a:rPr>
              <a:t>updatePersonAddress(address);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savePerson(person);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71636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F2308-8394-1006-80B9-9BAC8106DAE7}"/>
              </a:ext>
            </a:extLst>
          </p:cNvPr>
          <p:cNvSpPr txBox="1"/>
          <p:nvPr/>
        </p:nvSpPr>
        <p:spPr>
          <a:xfrm>
            <a:off x="2965883" y="2332182"/>
            <a:ext cx="7115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</a:t>
            </a:r>
            <a:r>
              <a:rPr lang="en-GB" sz="2400" b="1" i="1" dirty="0">
                <a:solidFill>
                  <a:srgbClr val="773E5E"/>
                </a:solidFill>
              </a:rPr>
              <a:t>method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saveStudent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rgbClr val="773E5E"/>
                </a:solidFill>
              </a:rPr>
              <a:t>      Person </a:t>
            </a:r>
            <a:r>
              <a:rPr lang="hu-HU" sz="2400" b="1" i="1" dirty="0">
                <a:solidFill>
                  <a:srgbClr val="51618F"/>
                </a:solidFill>
              </a:rPr>
              <a:t>person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loadPerson(personId);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Address </a:t>
            </a:r>
            <a:r>
              <a:rPr lang="hu-HU" sz="2400" b="1" i="1" dirty="0">
                <a:solidFill>
                  <a:srgbClr val="51618F"/>
                </a:solidFill>
              </a:rPr>
              <a:t>address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loadAddress(person);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updatePersonAddress(address);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FF9999"/>
                </a:solidFill>
              </a:rPr>
              <a:t>savePerson(person);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67316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F2308-8394-1006-80B9-9BAC8106DAE7}"/>
              </a:ext>
            </a:extLst>
          </p:cNvPr>
          <p:cNvSpPr txBox="1"/>
          <p:nvPr/>
        </p:nvSpPr>
        <p:spPr>
          <a:xfrm>
            <a:off x="2965883" y="2332182"/>
            <a:ext cx="7115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</a:t>
            </a:r>
            <a:r>
              <a:rPr lang="en-GB" sz="2400" b="1" i="1" dirty="0">
                <a:solidFill>
                  <a:srgbClr val="773E5E"/>
                </a:solidFill>
              </a:rPr>
              <a:t>method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saveStudent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rgbClr val="773E5E"/>
                </a:solidFill>
              </a:rPr>
              <a:t>      Person </a:t>
            </a:r>
            <a:r>
              <a:rPr lang="hu-HU" sz="2400" b="1" i="1" dirty="0">
                <a:solidFill>
                  <a:srgbClr val="51618F"/>
                </a:solidFill>
              </a:rPr>
              <a:t>person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loadPerson(personId);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Address </a:t>
            </a:r>
            <a:r>
              <a:rPr lang="hu-HU" sz="2400" b="1" i="1" dirty="0">
                <a:solidFill>
                  <a:srgbClr val="51618F"/>
                </a:solidFill>
              </a:rPr>
              <a:t>address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loadAddress(person);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updatePersonAddress(address);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savePerson(person);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BD506-DDE5-12FD-A359-486171F566D4}"/>
              </a:ext>
            </a:extLst>
          </p:cNvPr>
          <p:cNvSpPr txBox="1"/>
          <p:nvPr/>
        </p:nvSpPr>
        <p:spPr>
          <a:xfrm>
            <a:off x="2942733" y="1963417"/>
            <a:ext cx="219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@Transactional</a:t>
            </a:r>
            <a:endParaRPr lang="en-GB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F2308-8394-1006-80B9-9BAC8106DAE7}"/>
              </a:ext>
            </a:extLst>
          </p:cNvPr>
          <p:cNvSpPr txBox="1"/>
          <p:nvPr/>
        </p:nvSpPr>
        <p:spPr>
          <a:xfrm>
            <a:off x="2965883" y="2332182"/>
            <a:ext cx="7115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</a:t>
            </a:r>
            <a:r>
              <a:rPr lang="en-GB" sz="2400" b="1" i="1" dirty="0">
                <a:solidFill>
                  <a:srgbClr val="773E5E"/>
                </a:solidFill>
              </a:rPr>
              <a:t>method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saveStudent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rgbClr val="773E5E"/>
                </a:solidFill>
              </a:rPr>
              <a:t>      Person </a:t>
            </a:r>
            <a:r>
              <a:rPr lang="hu-HU" sz="2400" b="1" i="1" dirty="0">
                <a:solidFill>
                  <a:srgbClr val="51618F"/>
                </a:solidFill>
              </a:rPr>
              <a:t>person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loadPerson(personId);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Address </a:t>
            </a:r>
            <a:r>
              <a:rPr lang="hu-HU" sz="2400" b="1" i="1" dirty="0">
                <a:solidFill>
                  <a:srgbClr val="51618F"/>
                </a:solidFill>
              </a:rPr>
              <a:t>address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loadAddress(person);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00B050"/>
                </a:solidFill>
              </a:rPr>
              <a:t>updatePersonAddress(address);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savePerson(person);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A12C9-B029-5A30-7566-46AAFDE937C1}"/>
              </a:ext>
            </a:extLst>
          </p:cNvPr>
          <p:cNvSpPr txBox="1"/>
          <p:nvPr/>
        </p:nvSpPr>
        <p:spPr>
          <a:xfrm>
            <a:off x="2942733" y="1963417"/>
            <a:ext cx="219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@Transactional</a:t>
            </a:r>
            <a:endParaRPr lang="en-GB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8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F2308-8394-1006-80B9-9BAC8106DAE7}"/>
              </a:ext>
            </a:extLst>
          </p:cNvPr>
          <p:cNvSpPr txBox="1"/>
          <p:nvPr/>
        </p:nvSpPr>
        <p:spPr>
          <a:xfrm>
            <a:off x="2965883" y="2332182"/>
            <a:ext cx="7115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</a:t>
            </a:r>
            <a:r>
              <a:rPr lang="en-GB" sz="2400" b="1" i="1" dirty="0">
                <a:solidFill>
                  <a:srgbClr val="773E5E"/>
                </a:solidFill>
              </a:rPr>
              <a:t>method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saveStudent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rgbClr val="773E5E"/>
                </a:solidFill>
              </a:rPr>
              <a:t>      Person </a:t>
            </a:r>
            <a:r>
              <a:rPr lang="hu-HU" sz="2400" b="1" i="1" dirty="0">
                <a:solidFill>
                  <a:srgbClr val="51618F"/>
                </a:solidFill>
              </a:rPr>
              <a:t>person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loadPerson(personId);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Address </a:t>
            </a:r>
            <a:r>
              <a:rPr lang="hu-HU" sz="2400" b="1" i="1" dirty="0">
                <a:solidFill>
                  <a:srgbClr val="51618F"/>
                </a:solidFill>
              </a:rPr>
              <a:t>address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loadAddress(person);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updatePersonAddress(address);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FF9999"/>
                </a:solidFill>
              </a:rPr>
              <a:t>savePerson(person);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52626-8D87-D31E-A715-750957F6F1DF}"/>
              </a:ext>
            </a:extLst>
          </p:cNvPr>
          <p:cNvSpPr txBox="1"/>
          <p:nvPr/>
        </p:nvSpPr>
        <p:spPr>
          <a:xfrm>
            <a:off x="2942733" y="1963417"/>
            <a:ext cx="219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@Transactional</a:t>
            </a:r>
            <a:endParaRPr lang="en-GB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2323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F2308-8394-1006-80B9-9BAC8106DAE7}"/>
              </a:ext>
            </a:extLst>
          </p:cNvPr>
          <p:cNvSpPr txBox="1"/>
          <p:nvPr/>
        </p:nvSpPr>
        <p:spPr>
          <a:xfrm>
            <a:off x="2965883" y="2332182"/>
            <a:ext cx="7115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</a:t>
            </a:r>
            <a:r>
              <a:rPr lang="en-GB" sz="2400" b="1" i="1" dirty="0">
                <a:solidFill>
                  <a:srgbClr val="773E5E"/>
                </a:solidFill>
              </a:rPr>
              <a:t>method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saveStudent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rgbClr val="773E5E"/>
                </a:solidFill>
              </a:rPr>
              <a:t>      Person </a:t>
            </a:r>
            <a:r>
              <a:rPr lang="hu-HU" sz="2400" b="1" i="1" dirty="0">
                <a:solidFill>
                  <a:srgbClr val="51618F"/>
                </a:solidFill>
              </a:rPr>
              <a:t>person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loadPerson(personId);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Address </a:t>
            </a:r>
            <a:r>
              <a:rPr lang="hu-HU" sz="2400" b="1" i="1" dirty="0">
                <a:solidFill>
                  <a:srgbClr val="51618F"/>
                </a:solidFill>
              </a:rPr>
              <a:t>address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loadAddress(person);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updatePersonAddress(address);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savePerson(person);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6055DF-52AE-C7F3-E3DE-7CEEEAA3D5B1}"/>
              </a:ext>
            </a:extLst>
          </p:cNvPr>
          <p:cNvSpPr/>
          <p:nvPr/>
        </p:nvSpPr>
        <p:spPr>
          <a:xfrm>
            <a:off x="3298786" y="4085863"/>
            <a:ext cx="4328932" cy="601884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2DC83-D566-327F-01DC-D56848B5D3CF}"/>
              </a:ext>
            </a:extLst>
          </p:cNvPr>
          <p:cNvSpPr txBox="1"/>
          <p:nvPr/>
        </p:nvSpPr>
        <p:spPr>
          <a:xfrm>
            <a:off x="7918841" y="4125195"/>
            <a:ext cx="2162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ROLLBACK !!!</a:t>
            </a:r>
            <a:endParaRPr lang="en-GB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C481E-6D52-6930-549E-503FC27EFBBE}"/>
              </a:ext>
            </a:extLst>
          </p:cNvPr>
          <p:cNvSpPr txBox="1"/>
          <p:nvPr/>
        </p:nvSpPr>
        <p:spPr>
          <a:xfrm>
            <a:off x="2942733" y="1963417"/>
            <a:ext cx="219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@Transactional</a:t>
            </a:r>
            <a:endParaRPr lang="en-GB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4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F2308-8394-1006-80B9-9BAC8106DAE7}"/>
              </a:ext>
            </a:extLst>
          </p:cNvPr>
          <p:cNvSpPr txBox="1"/>
          <p:nvPr/>
        </p:nvSpPr>
        <p:spPr>
          <a:xfrm>
            <a:off x="2965883" y="2332182"/>
            <a:ext cx="7115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</a:t>
            </a:r>
            <a:r>
              <a:rPr lang="en-GB" sz="2400" b="1" i="1" dirty="0">
                <a:solidFill>
                  <a:srgbClr val="773E5E"/>
                </a:solidFill>
              </a:rPr>
              <a:t>method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saveStudent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rgbClr val="773E5E"/>
                </a:solidFill>
              </a:rPr>
              <a:t>      Person </a:t>
            </a:r>
            <a:r>
              <a:rPr lang="hu-HU" sz="2400" b="1" i="1" dirty="0">
                <a:solidFill>
                  <a:srgbClr val="51618F"/>
                </a:solidFill>
              </a:rPr>
              <a:t>person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loadPerson(personId);</a:t>
            </a:r>
          </a:p>
          <a:p>
            <a:r>
              <a:rPr lang="hu-HU" sz="2400" b="1" i="1" dirty="0">
                <a:solidFill>
                  <a:srgbClr val="773E5E"/>
                </a:solidFill>
              </a:rPr>
              <a:t>      Address </a:t>
            </a:r>
            <a:r>
              <a:rPr lang="hu-HU" sz="2400" b="1" i="1" dirty="0">
                <a:solidFill>
                  <a:srgbClr val="51618F"/>
                </a:solidFill>
              </a:rPr>
              <a:t>address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loadAddress(person);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updatePersonAddress(address);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savePerson(person);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DD973-772A-305E-D776-0B586B67675F}"/>
              </a:ext>
            </a:extLst>
          </p:cNvPr>
          <p:cNvSpPr txBox="1"/>
          <p:nvPr/>
        </p:nvSpPr>
        <p:spPr>
          <a:xfrm>
            <a:off x="2942733" y="1963417"/>
            <a:ext cx="219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@Transactional</a:t>
            </a:r>
            <a:endParaRPr lang="en-GB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5867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F2308-8394-1006-80B9-9BAC8106DAE7}"/>
              </a:ext>
            </a:extLst>
          </p:cNvPr>
          <p:cNvSpPr txBox="1"/>
          <p:nvPr/>
        </p:nvSpPr>
        <p:spPr>
          <a:xfrm>
            <a:off x="2495286" y="1788173"/>
            <a:ext cx="8435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Connection </a:t>
            </a:r>
            <a:r>
              <a:rPr lang="hu-HU" sz="2400" b="1" i="1" dirty="0">
                <a:solidFill>
                  <a:srgbClr val="51618F"/>
                </a:solidFill>
              </a:rPr>
              <a:t>connection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dataSource.getConnection();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rgbClr val="773E5E"/>
                </a:solidFill>
              </a:rPr>
              <a:t>try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hu-HU" sz="2400" b="1" i="1" dirty="0">
                <a:solidFill>
                  <a:srgbClr val="51618F"/>
                </a:solidFill>
              </a:rPr>
              <a:t>connection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.setAutoCommit(false);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hu-HU" sz="2400" b="1" i="1" dirty="0">
                <a:solidFill>
                  <a:srgbClr val="51618F"/>
                </a:solidFill>
              </a:rPr>
              <a:t>connection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.commit();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 </a:t>
            </a:r>
            <a:r>
              <a:rPr lang="hu-HU" sz="2400" b="1" i="1" dirty="0">
                <a:solidFill>
                  <a:srgbClr val="773E5E"/>
                </a:solidFill>
              </a:rPr>
              <a:t>catch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(SQLException e)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connection.rollback();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      </a:t>
            </a:r>
          </a:p>
        </p:txBody>
      </p:sp>
    </p:spTree>
    <p:extLst>
      <p:ext uri="{BB962C8B-B14F-4D97-AF65-F5344CB8AC3E}">
        <p14:creationId xmlns:p14="http://schemas.microsoft.com/office/powerpoint/2010/main" val="6296554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F2308-8394-1006-80B9-9BAC8106DAE7}"/>
              </a:ext>
            </a:extLst>
          </p:cNvPr>
          <p:cNvSpPr txBox="1"/>
          <p:nvPr/>
        </p:nvSpPr>
        <p:spPr>
          <a:xfrm>
            <a:off x="2495286" y="1788173"/>
            <a:ext cx="8435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Connection </a:t>
            </a:r>
            <a:r>
              <a:rPr lang="hu-HU" sz="2400" b="1" i="1" dirty="0">
                <a:solidFill>
                  <a:srgbClr val="51618F"/>
                </a:solidFill>
              </a:rPr>
              <a:t>connection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dataSource.getConnection();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rgbClr val="773E5E"/>
                </a:solidFill>
              </a:rPr>
              <a:t>try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hu-HU" sz="2400" b="1" i="1" dirty="0">
                <a:solidFill>
                  <a:srgbClr val="51618F"/>
                </a:solidFill>
              </a:rPr>
              <a:t>connection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.setAutoCommit(false);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hu-HU" sz="2400" b="1" i="1" dirty="0">
                <a:solidFill>
                  <a:srgbClr val="00B050"/>
                </a:solidFill>
              </a:rPr>
              <a:t>updatePersonAddress(address);</a:t>
            </a:r>
          </a:p>
          <a:p>
            <a:r>
              <a:rPr lang="hu-HU" sz="2400" b="1" i="1" dirty="0">
                <a:solidFill>
                  <a:srgbClr val="00B050"/>
                </a:solidFill>
              </a:rPr>
              <a:t>     savePerson(person);</a:t>
            </a:r>
          </a:p>
          <a:p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hu-HU" sz="2400" b="1" i="1" dirty="0">
                <a:solidFill>
                  <a:srgbClr val="51618F"/>
                </a:solidFill>
              </a:rPr>
              <a:t>connection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.commit();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 </a:t>
            </a:r>
            <a:r>
              <a:rPr lang="hu-HU" sz="2400" b="1" i="1" dirty="0">
                <a:solidFill>
                  <a:srgbClr val="773E5E"/>
                </a:solidFill>
              </a:rPr>
              <a:t>catch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(SQLException e)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connection.rollback();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      </a:t>
            </a:r>
          </a:p>
        </p:txBody>
      </p:sp>
    </p:spTree>
    <p:extLst>
      <p:ext uri="{BB962C8B-B14F-4D97-AF65-F5344CB8AC3E}">
        <p14:creationId xmlns:p14="http://schemas.microsoft.com/office/powerpoint/2010/main" val="173596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Boot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04EE5-18B6-1B48-1EAB-29C6EA6EF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" y="3121913"/>
            <a:ext cx="2745740" cy="1441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A88D2-92BE-2782-F320-805674ED6772}"/>
              </a:ext>
            </a:extLst>
          </p:cNvPr>
          <p:cNvSpPr txBox="1"/>
          <p:nvPr/>
        </p:nvSpPr>
        <p:spPr>
          <a:xfrm>
            <a:off x="4546068" y="2144484"/>
            <a:ext cx="7375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an open-source micro framework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(Spring module) that provides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RAD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(Rapid Application Development) feature to the Spring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78C8C-91B8-107D-7E5B-C46C59CD7589}"/>
              </a:ext>
            </a:extLst>
          </p:cNvPr>
          <p:cNvSpPr txBox="1"/>
          <p:nvPr/>
        </p:nvSpPr>
        <p:spPr>
          <a:xfrm>
            <a:off x="4546068" y="3771171"/>
            <a:ext cx="7158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makes it easy to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standalone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production-grade Spring based applications that you can just run</a:t>
            </a:r>
          </a:p>
        </p:txBody>
      </p:sp>
    </p:spTree>
    <p:extLst>
      <p:ext uri="{BB962C8B-B14F-4D97-AF65-F5344CB8AC3E}">
        <p14:creationId xmlns:p14="http://schemas.microsoft.com/office/powerpoint/2010/main" val="200639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AB7DDB-DEB7-0501-72C7-337A1FF5267B}"/>
              </a:ext>
            </a:extLst>
          </p:cNvPr>
          <p:cNvSpPr/>
          <p:nvPr/>
        </p:nvSpPr>
        <p:spPr>
          <a:xfrm>
            <a:off x="2188871" y="2676692"/>
            <a:ext cx="3158634" cy="22843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UserController {</a:t>
            </a:r>
          </a:p>
          <a:p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@Autowired</a:t>
            </a: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UserService userService;</a:t>
            </a: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4D38EC-8B0A-FF11-773E-8AC8BB6223D0}"/>
              </a:ext>
            </a:extLst>
          </p:cNvPr>
          <p:cNvCxnSpPr>
            <a:cxnSpLocks/>
          </p:cNvCxnSpPr>
          <p:nvPr/>
        </p:nvCxnSpPr>
        <p:spPr>
          <a:xfrm flipH="1">
            <a:off x="5953053" y="3795725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FF791B-9DEF-67F9-29A6-F0A0E4A1E9E2}"/>
              </a:ext>
            </a:extLst>
          </p:cNvPr>
          <p:cNvCxnSpPr>
            <a:cxnSpLocks/>
          </p:cNvCxnSpPr>
          <p:nvPr/>
        </p:nvCxnSpPr>
        <p:spPr>
          <a:xfrm>
            <a:off x="6145860" y="3795725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5D60C11-5123-8801-701A-D14FCA4F30E2}"/>
              </a:ext>
            </a:extLst>
          </p:cNvPr>
          <p:cNvSpPr/>
          <p:nvPr/>
        </p:nvSpPr>
        <p:spPr>
          <a:xfrm>
            <a:off x="7269540" y="2676692"/>
            <a:ext cx="2337448" cy="22843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UserService {</a:t>
            </a:r>
          </a:p>
          <a:p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service.save();</a:t>
            </a: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978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Transactions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AB7DDB-DEB7-0501-72C7-337A1FF5267B}"/>
              </a:ext>
            </a:extLst>
          </p:cNvPr>
          <p:cNvSpPr/>
          <p:nvPr/>
        </p:nvSpPr>
        <p:spPr>
          <a:xfrm>
            <a:off x="718884" y="2676692"/>
            <a:ext cx="3158634" cy="22843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UserController {</a:t>
            </a:r>
          </a:p>
          <a:p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@Autowired</a:t>
            </a: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UserService userService;</a:t>
            </a: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4D38EC-8B0A-FF11-773E-8AC8BB6223D0}"/>
              </a:ext>
            </a:extLst>
          </p:cNvPr>
          <p:cNvCxnSpPr>
            <a:cxnSpLocks/>
          </p:cNvCxnSpPr>
          <p:nvPr/>
        </p:nvCxnSpPr>
        <p:spPr>
          <a:xfrm flipH="1">
            <a:off x="4077952" y="3795725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FF791B-9DEF-67F9-29A6-F0A0E4A1E9E2}"/>
              </a:ext>
            </a:extLst>
          </p:cNvPr>
          <p:cNvCxnSpPr>
            <a:cxnSpLocks/>
          </p:cNvCxnSpPr>
          <p:nvPr/>
        </p:nvCxnSpPr>
        <p:spPr>
          <a:xfrm>
            <a:off x="4270759" y="3795725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5D60C11-5123-8801-701A-D14FCA4F30E2}"/>
              </a:ext>
            </a:extLst>
          </p:cNvPr>
          <p:cNvSpPr/>
          <p:nvPr/>
        </p:nvSpPr>
        <p:spPr>
          <a:xfrm>
            <a:off x="5139794" y="2676692"/>
            <a:ext cx="2782882" cy="2284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UserServiceProxy {</a:t>
            </a:r>
          </a:p>
          <a:p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openTransaction();</a:t>
            </a: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closeTransaction();</a:t>
            </a: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0921CE-EDEC-0E5C-8469-C87FC8F5D884}"/>
              </a:ext>
            </a:extLst>
          </p:cNvPr>
          <p:cNvCxnSpPr>
            <a:cxnSpLocks/>
          </p:cNvCxnSpPr>
          <p:nvPr/>
        </p:nvCxnSpPr>
        <p:spPr>
          <a:xfrm flipH="1">
            <a:off x="8131022" y="3795725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C3D805-6F15-29CC-3488-9D0B81D9EF62}"/>
              </a:ext>
            </a:extLst>
          </p:cNvPr>
          <p:cNvCxnSpPr>
            <a:cxnSpLocks/>
          </p:cNvCxnSpPr>
          <p:nvPr/>
        </p:nvCxnSpPr>
        <p:spPr>
          <a:xfrm>
            <a:off x="8323829" y="3795725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04FACB-4835-7770-40E1-1DF71E618774}"/>
              </a:ext>
            </a:extLst>
          </p:cNvPr>
          <p:cNvSpPr/>
          <p:nvPr/>
        </p:nvSpPr>
        <p:spPr>
          <a:xfrm>
            <a:off x="9204440" y="2676692"/>
            <a:ext cx="2337448" cy="22843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UserService {</a:t>
            </a:r>
          </a:p>
          <a:p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service.save();</a:t>
            </a:r>
          </a:p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01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API Gateway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84EF65-7EA5-ED5B-9A73-FAF20101AC60}"/>
              </a:ext>
            </a:extLst>
          </p:cNvPr>
          <p:cNvSpPr/>
          <p:nvPr/>
        </p:nvSpPr>
        <p:spPr>
          <a:xfrm>
            <a:off x="46652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223DE2-3C5C-4839-F75D-627433F2AE92}"/>
              </a:ext>
            </a:extLst>
          </p:cNvPr>
          <p:cNvSpPr txBox="1"/>
          <p:nvPr/>
        </p:nvSpPr>
        <p:spPr>
          <a:xfrm>
            <a:off x="705833" y="2409684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MONOLITH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63E3CA-4A4E-10E4-C8E1-9386155039CE}"/>
              </a:ext>
            </a:extLst>
          </p:cNvPr>
          <p:cNvSpPr/>
          <p:nvPr/>
        </p:nvSpPr>
        <p:spPr>
          <a:xfrm>
            <a:off x="779166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shipping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654FE4-3E1E-7212-D823-0C9A19E6C5F6}"/>
              </a:ext>
            </a:extLst>
          </p:cNvPr>
          <p:cNvSpPr/>
          <p:nvPr/>
        </p:nvSpPr>
        <p:spPr>
          <a:xfrm>
            <a:off x="779166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00D27D-7CDC-6337-D313-43C7E8B54D9C}"/>
              </a:ext>
            </a:extLst>
          </p:cNvPr>
          <p:cNvSpPr/>
          <p:nvPr/>
        </p:nvSpPr>
        <p:spPr>
          <a:xfrm>
            <a:off x="779166" y="477481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1FE7DC-D8CD-C721-6C98-702594560E6B}"/>
              </a:ext>
            </a:extLst>
          </p:cNvPr>
          <p:cNvCxnSpPr>
            <a:cxnSpLocks/>
          </p:cNvCxnSpPr>
          <p:nvPr/>
        </p:nvCxnSpPr>
        <p:spPr>
          <a:xfrm>
            <a:off x="3690833" y="4029875"/>
            <a:ext cx="1179740" cy="0"/>
          </a:xfrm>
          <a:prstGeom prst="straightConnector1">
            <a:avLst/>
          </a:prstGeom>
          <a:ln w="2222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256BC0-3DC0-4D4A-8F68-896A34608642}"/>
              </a:ext>
            </a:extLst>
          </p:cNvPr>
          <p:cNvSpPr/>
          <p:nvPr/>
        </p:nvSpPr>
        <p:spPr>
          <a:xfrm>
            <a:off x="5060294" y="1592062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0C9F78-5DB5-CE5A-5628-0EDADD34CAC5}"/>
              </a:ext>
            </a:extLst>
          </p:cNvPr>
          <p:cNvSpPr/>
          <p:nvPr/>
        </p:nvSpPr>
        <p:spPr>
          <a:xfrm>
            <a:off x="5577790" y="2303616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D3E94C-C9EB-ED97-0E69-EA1BBC36AA85}"/>
              </a:ext>
            </a:extLst>
          </p:cNvPr>
          <p:cNvSpPr txBox="1"/>
          <p:nvPr/>
        </p:nvSpPr>
        <p:spPr>
          <a:xfrm>
            <a:off x="5634204" y="1632911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SHIPPING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349A905-2B5C-E8A4-0438-FBF5B66E9E16}"/>
              </a:ext>
            </a:extLst>
          </p:cNvPr>
          <p:cNvSpPr/>
          <p:nvPr/>
        </p:nvSpPr>
        <p:spPr>
          <a:xfrm>
            <a:off x="5060294" y="3394793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F8CDCC4-D5CE-8F48-5D92-B3627CC7B121}"/>
              </a:ext>
            </a:extLst>
          </p:cNvPr>
          <p:cNvSpPr/>
          <p:nvPr/>
        </p:nvSpPr>
        <p:spPr>
          <a:xfrm>
            <a:off x="5577790" y="4106347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2C7E8C-E96D-1311-4546-A6761A1CEF94}"/>
              </a:ext>
            </a:extLst>
          </p:cNvPr>
          <p:cNvSpPr txBox="1"/>
          <p:nvPr/>
        </p:nvSpPr>
        <p:spPr>
          <a:xfrm>
            <a:off x="5634204" y="3435642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INVENTORY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3CAC6C-956C-2180-62CF-10ECC9384527}"/>
              </a:ext>
            </a:extLst>
          </p:cNvPr>
          <p:cNvSpPr/>
          <p:nvPr/>
        </p:nvSpPr>
        <p:spPr>
          <a:xfrm>
            <a:off x="5060294" y="5197524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4B329B1-5008-C939-7526-696F1A54B7C1}"/>
              </a:ext>
            </a:extLst>
          </p:cNvPr>
          <p:cNvSpPr/>
          <p:nvPr/>
        </p:nvSpPr>
        <p:spPr>
          <a:xfrm>
            <a:off x="5577790" y="5909078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8E3ED8-77FE-B776-D0AC-712A37DF014A}"/>
              </a:ext>
            </a:extLst>
          </p:cNvPr>
          <p:cNvSpPr txBox="1"/>
          <p:nvPr/>
        </p:nvSpPr>
        <p:spPr>
          <a:xfrm>
            <a:off x="5634204" y="5238373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LOGIN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A210B3-B9D7-1A45-B929-7B31B693DC8F}"/>
              </a:ext>
            </a:extLst>
          </p:cNvPr>
          <p:cNvCxnSpPr>
            <a:cxnSpLocks/>
          </p:cNvCxnSpPr>
          <p:nvPr/>
        </p:nvCxnSpPr>
        <p:spPr>
          <a:xfrm>
            <a:off x="8721005" y="2250667"/>
            <a:ext cx="851620" cy="0"/>
          </a:xfrm>
          <a:prstGeom prst="straightConnector1">
            <a:avLst/>
          </a:prstGeom>
          <a:ln w="1143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87E187E-EB34-4862-B765-72F1D0A9B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50" y="1663768"/>
            <a:ext cx="1167563" cy="116756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9DD649-0BD7-3213-7333-656D5C2BD6F7}"/>
              </a:ext>
            </a:extLst>
          </p:cNvPr>
          <p:cNvCxnSpPr>
            <a:cxnSpLocks/>
          </p:cNvCxnSpPr>
          <p:nvPr/>
        </p:nvCxnSpPr>
        <p:spPr>
          <a:xfrm>
            <a:off x="8721005" y="4006233"/>
            <a:ext cx="851620" cy="0"/>
          </a:xfrm>
          <a:prstGeom prst="straightConnector1">
            <a:avLst/>
          </a:prstGeom>
          <a:ln w="1143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B572765-117D-2775-DAA4-877F84AB7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50" y="3419334"/>
            <a:ext cx="1167563" cy="11675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EE9157-81BE-DA60-18AF-B102E58C4351}"/>
              </a:ext>
            </a:extLst>
          </p:cNvPr>
          <p:cNvCxnSpPr>
            <a:cxnSpLocks/>
          </p:cNvCxnSpPr>
          <p:nvPr/>
        </p:nvCxnSpPr>
        <p:spPr>
          <a:xfrm>
            <a:off x="8721005" y="5872897"/>
            <a:ext cx="851620" cy="0"/>
          </a:xfrm>
          <a:prstGeom prst="straightConnector1">
            <a:avLst/>
          </a:prstGeom>
          <a:ln w="1143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44145A7-1741-70C5-8600-93D98DC3A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50" y="5285998"/>
            <a:ext cx="1167563" cy="11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3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20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API Gateway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256BC0-3DC0-4D4A-8F68-896A34608642}"/>
              </a:ext>
            </a:extLst>
          </p:cNvPr>
          <p:cNvSpPr/>
          <p:nvPr/>
        </p:nvSpPr>
        <p:spPr>
          <a:xfrm>
            <a:off x="6588151" y="1534191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0C9F78-5DB5-CE5A-5628-0EDADD34CAC5}"/>
              </a:ext>
            </a:extLst>
          </p:cNvPr>
          <p:cNvSpPr/>
          <p:nvPr/>
        </p:nvSpPr>
        <p:spPr>
          <a:xfrm>
            <a:off x="7105647" y="2245745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D3E94C-C9EB-ED97-0E69-EA1BBC36AA85}"/>
              </a:ext>
            </a:extLst>
          </p:cNvPr>
          <p:cNvSpPr txBox="1"/>
          <p:nvPr/>
        </p:nvSpPr>
        <p:spPr>
          <a:xfrm>
            <a:off x="7162061" y="1575040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SHIPPING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349A905-2B5C-E8A4-0438-FBF5B66E9E16}"/>
              </a:ext>
            </a:extLst>
          </p:cNvPr>
          <p:cNvSpPr/>
          <p:nvPr/>
        </p:nvSpPr>
        <p:spPr>
          <a:xfrm>
            <a:off x="6588151" y="3336922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F8CDCC4-D5CE-8F48-5D92-B3627CC7B121}"/>
              </a:ext>
            </a:extLst>
          </p:cNvPr>
          <p:cNvSpPr/>
          <p:nvPr/>
        </p:nvSpPr>
        <p:spPr>
          <a:xfrm>
            <a:off x="7105647" y="4048476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2C7E8C-E96D-1311-4546-A6761A1CEF94}"/>
              </a:ext>
            </a:extLst>
          </p:cNvPr>
          <p:cNvSpPr txBox="1"/>
          <p:nvPr/>
        </p:nvSpPr>
        <p:spPr>
          <a:xfrm>
            <a:off x="7162061" y="3377771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INVENTORY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3CAC6C-956C-2180-62CF-10ECC9384527}"/>
              </a:ext>
            </a:extLst>
          </p:cNvPr>
          <p:cNvSpPr/>
          <p:nvPr/>
        </p:nvSpPr>
        <p:spPr>
          <a:xfrm>
            <a:off x="6588151" y="5139653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4B329B1-5008-C939-7526-696F1A54B7C1}"/>
              </a:ext>
            </a:extLst>
          </p:cNvPr>
          <p:cNvSpPr/>
          <p:nvPr/>
        </p:nvSpPr>
        <p:spPr>
          <a:xfrm>
            <a:off x="7105647" y="5851207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8E3ED8-77FE-B776-D0AC-712A37DF014A}"/>
              </a:ext>
            </a:extLst>
          </p:cNvPr>
          <p:cNvSpPr txBox="1"/>
          <p:nvPr/>
        </p:nvSpPr>
        <p:spPr>
          <a:xfrm>
            <a:off x="7162061" y="5180502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LOGIN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31B279-1B79-76A1-73CA-0667E51EF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44" y="3076920"/>
            <a:ext cx="1555400" cy="1555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FF7002-D0F7-8767-310B-731AA0A241E1}"/>
              </a:ext>
            </a:extLst>
          </p:cNvPr>
          <p:cNvSpPr txBox="1"/>
          <p:nvPr/>
        </p:nvSpPr>
        <p:spPr>
          <a:xfrm>
            <a:off x="1120514" y="4946188"/>
            <a:ext cx="246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CLIENT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(that is the service consumer)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8FCA5A-C427-8823-7C5C-BB7373795EB5}"/>
              </a:ext>
            </a:extLst>
          </p:cNvPr>
          <p:cNvCxnSpPr>
            <a:cxnSpLocks/>
          </p:cNvCxnSpPr>
          <p:nvPr/>
        </p:nvCxnSpPr>
        <p:spPr>
          <a:xfrm flipV="1">
            <a:off x="3501070" y="2245745"/>
            <a:ext cx="2378869" cy="975458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019CE9-F8B2-43F6-8EA4-4788504FADEF}"/>
              </a:ext>
            </a:extLst>
          </p:cNvPr>
          <p:cNvCxnSpPr>
            <a:cxnSpLocks/>
          </p:cNvCxnSpPr>
          <p:nvPr/>
        </p:nvCxnSpPr>
        <p:spPr>
          <a:xfrm flipV="1">
            <a:off x="3501070" y="3899339"/>
            <a:ext cx="2513170" cy="6620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E892EC-5914-460E-46B4-C88D9B6E647E}"/>
              </a:ext>
            </a:extLst>
          </p:cNvPr>
          <p:cNvCxnSpPr>
            <a:cxnSpLocks/>
          </p:cNvCxnSpPr>
          <p:nvPr/>
        </p:nvCxnSpPr>
        <p:spPr>
          <a:xfrm>
            <a:off x="3345084" y="4594169"/>
            <a:ext cx="2669156" cy="1065851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API Gateway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256BC0-3DC0-4D4A-8F68-896A34608642}"/>
              </a:ext>
            </a:extLst>
          </p:cNvPr>
          <p:cNvSpPr/>
          <p:nvPr/>
        </p:nvSpPr>
        <p:spPr>
          <a:xfrm>
            <a:off x="8243331" y="1534191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0C9F78-5DB5-CE5A-5628-0EDADD34CAC5}"/>
              </a:ext>
            </a:extLst>
          </p:cNvPr>
          <p:cNvSpPr/>
          <p:nvPr/>
        </p:nvSpPr>
        <p:spPr>
          <a:xfrm>
            <a:off x="8760827" y="2245745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D3E94C-C9EB-ED97-0E69-EA1BBC36AA85}"/>
              </a:ext>
            </a:extLst>
          </p:cNvPr>
          <p:cNvSpPr txBox="1"/>
          <p:nvPr/>
        </p:nvSpPr>
        <p:spPr>
          <a:xfrm>
            <a:off x="8817241" y="1575040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SHIPPING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349A905-2B5C-E8A4-0438-FBF5B66E9E16}"/>
              </a:ext>
            </a:extLst>
          </p:cNvPr>
          <p:cNvSpPr/>
          <p:nvPr/>
        </p:nvSpPr>
        <p:spPr>
          <a:xfrm>
            <a:off x="8243331" y="3336922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F8CDCC4-D5CE-8F48-5D92-B3627CC7B121}"/>
              </a:ext>
            </a:extLst>
          </p:cNvPr>
          <p:cNvSpPr/>
          <p:nvPr/>
        </p:nvSpPr>
        <p:spPr>
          <a:xfrm>
            <a:off x="8760827" y="4048476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2C7E8C-E96D-1311-4546-A6761A1CEF94}"/>
              </a:ext>
            </a:extLst>
          </p:cNvPr>
          <p:cNvSpPr txBox="1"/>
          <p:nvPr/>
        </p:nvSpPr>
        <p:spPr>
          <a:xfrm>
            <a:off x="8817241" y="3377771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INVENTORY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3CAC6C-956C-2180-62CF-10ECC9384527}"/>
              </a:ext>
            </a:extLst>
          </p:cNvPr>
          <p:cNvSpPr/>
          <p:nvPr/>
        </p:nvSpPr>
        <p:spPr>
          <a:xfrm>
            <a:off x="8243331" y="5139653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4B329B1-5008-C939-7526-696F1A54B7C1}"/>
              </a:ext>
            </a:extLst>
          </p:cNvPr>
          <p:cNvSpPr/>
          <p:nvPr/>
        </p:nvSpPr>
        <p:spPr>
          <a:xfrm>
            <a:off x="8760827" y="5851207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8E3ED8-77FE-B776-D0AC-712A37DF014A}"/>
              </a:ext>
            </a:extLst>
          </p:cNvPr>
          <p:cNvSpPr txBox="1"/>
          <p:nvPr/>
        </p:nvSpPr>
        <p:spPr>
          <a:xfrm>
            <a:off x="8817241" y="5180502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LOGIN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31B279-1B79-76A1-73CA-0667E51EF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72" y="3076920"/>
            <a:ext cx="1555400" cy="1555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FF7002-D0F7-8767-310B-731AA0A241E1}"/>
              </a:ext>
            </a:extLst>
          </p:cNvPr>
          <p:cNvSpPr txBox="1"/>
          <p:nvPr/>
        </p:nvSpPr>
        <p:spPr>
          <a:xfrm>
            <a:off x="194542" y="4946188"/>
            <a:ext cx="246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CLIENT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(that is the service consumer)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019CE9-F8B2-43F6-8EA4-4788504FADEF}"/>
              </a:ext>
            </a:extLst>
          </p:cNvPr>
          <p:cNvCxnSpPr>
            <a:cxnSpLocks/>
          </p:cNvCxnSpPr>
          <p:nvPr/>
        </p:nvCxnSpPr>
        <p:spPr>
          <a:xfrm flipV="1">
            <a:off x="2531306" y="3992149"/>
            <a:ext cx="1212804" cy="31953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E892EC-5914-460E-46B4-C88D9B6E647E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>
            <a:off x="6644218" y="3985970"/>
            <a:ext cx="1599113" cy="1782307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763A6F-A105-0C47-7121-B5EB590507FC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 flipV="1">
            <a:off x="6644218" y="3965546"/>
            <a:ext cx="1599113" cy="20424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7CA0F6-6AC0-D12A-77C1-8C80AFABB0DC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 flipV="1">
            <a:off x="6644218" y="2162815"/>
            <a:ext cx="1599113" cy="1823155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F529DB-373A-0655-0A09-6074403FFA4D}"/>
              </a:ext>
            </a:extLst>
          </p:cNvPr>
          <p:cNvSpPr/>
          <p:nvPr/>
        </p:nvSpPr>
        <p:spPr>
          <a:xfrm>
            <a:off x="4182957" y="1575040"/>
            <a:ext cx="2461261" cy="48218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>
                <a:solidFill>
                  <a:schemeClr val="bg1">
                    <a:lumMod val="65000"/>
                  </a:schemeClr>
                </a:solidFill>
              </a:rPr>
              <a:t>API GATEWAY</a:t>
            </a:r>
            <a:endParaRPr lang="en-GB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5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" grpId="0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API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96E42-403B-D055-8D0B-3735C7461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39" y="4136080"/>
            <a:ext cx="4083075" cy="1178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90140-12BF-DDB3-7EAB-4F7C2C068A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69" y="2442258"/>
            <a:ext cx="2828930" cy="16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30481271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85A4D8B-A404-B77B-9553-CDAB8F0B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838" y="2878850"/>
            <a:ext cx="2163250" cy="2212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4AF6FF-0793-287A-36F2-07781D43CA5D}"/>
              </a:ext>
            </a:extLst>
          </p:cNvPr>
          <p:cNvSpPr txBox="1"/>
          <p:nvPr/>
        </p:nvSpPr>
        <p:spPr>
          <a:xfrm>
            <a:off x="1105012" y="2149057"/>
            <a:ext cx="667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make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client-server architecture scalable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server knows nothing about the client – no need to store any data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2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85A4D8B-A404-B77B-9553-CDAB8F0B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838" y="2878850"/>
            <a:ext cx="2163250" cy="22121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0216C1B-4FEC-171A-1055-6ED7B6BAFE7C}"/>
              </a:ext>
            </a:extLst>
          </p:cNvPr>
          <p:cNvSpPr txBox="1"/>
          <p:nvPr/>
        </p:nvSpPr>
        <p:spPr>
          <a:xfrm>
            <a:off x="1105012" y="2149057"/>
            <a:ext cx="667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make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client-server architecture scalable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server knows nothing about the client – no need to store any data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EBEB59D3-F5DB-D6B9-692D-5217339DCA27}"/>
              </a:ext>
            </a:extLst>
          </p:cNvPr>
          <p:cNvSpPr/>
          <p:nvPr/>
        </p:nvSpPr>
        <p:spPr>
          <a:xfrm>
            <a:off x="1105012" y="3497853"/>
            <a:ext cx="920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IS A STATELESS PROTOCOL !!!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3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85A4D8B-A404-B77B-9553-CDAB8F0B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838" y="2878850"/>
            <a:ext cx="2163250" cy="2212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3DDFBB-0A96-F7C6-0E0C-C0ED20FA9E5C}"/>
              </a:ext>
            </a:extLst>
          </p:cNvPr>
          <p:cNvSpPr txBox="1"/>
          <p:nvPr/>
        </p:nvSpPr>
        <p:spPr>
          <a:xfrm>
            <a:off x="1105012" y="2149057"/>
            <a:ext cx="667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make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client-server architecture scalable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server knows nothing about the client – no need to store any data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54855A80-CA2A-EC50-BF27-D62BBC0E7C95}"/>
              </a:ext>
            </a:extLst>
          </p:cNvPr>
          <p:cNvSpPr/>
          <p:nvPr/>
        </p:nvSpPr>
        <p:spPr>
          <a:xfrm>
            <a:off x="1105012" y="3497853"/>
            <a:ext cx="920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IS A STATELESS PROTOCOL !!!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5B7F5-B918-CBBD-E926-27A896A1B09B}"/>
              </a:ext>
            </a:extLst>
          </p:cNvPr>
          <p:cNvSpPr txBox="1"/>
          <p:nvPr/>
        </p:nvSpPr>
        <p:spPr>
          <a:xfrm>
            <a:off x="1105012" y="4107551"/>
            <a:ext cx="720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how to store the users after authentication?</a:t>
            </a:r>
          </a:p>
        </p:txBody>
      </p:sp>
    </p:spTree>
    <p:extLst>
      <p:ext uri="{BB962C8B-B14F-4D97-AF65-F5344CB8AC3E}">
        <p14:creationId xmlns:p14="http://schemas.microsoft.com/office/powerpoint/2010/main" val="26085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Boot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04EE5-18B6-1B48-1EAB-29C6EA6EF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" y="3121913"/>
            <a:ext cx="2745740" cy="1441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A88D2-92BE-2782-F320-805674ED6772}"/>
              </a:ext>
            </a:extLst>
          </p:cNvPr>
          <p:cNvSpPr txBox="1"/>
          <p:nvPr/>
        </p:nvSpPr>
        <p:spPr>
          <a:xfrm>
            <a:off x="4546068" y="2144484"/>
            <a:ext cx="7375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an open-source micro framework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(Spring module) that provides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RAD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(Rapid Application Development) feature to the Spring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78C8C-91B8-107D-7E5B-C46C59CD7589}"/>
              </a:ext>
            </a:extLst>
          </p:cNvPr>
          <p:cNvSpPr txBox="1"/>
          <p:nvPr/>
        </p:nvSpPr>
        <p:spPr>
          <a:xfrm>
            <a:off x="4546068" y="3771171"/>
            <a:ext cx="7158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makes it easy to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standalone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production-grade Spring based applications that you can just run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D0829-8872-2B89-C0A7-C8F3060BBD89}"/>
              </a:ext>
            </a:extLst>
          </p:cNvPr>
          <p:cNvSpPr txBox="1"/>
          <p:nvPr/>
        </p:nvSpPr>
        <p:spPr>
          <a:xfrm>
            <a:off x="4546068" y="5028527"/>
            <a:ext cx="745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applications need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minimal Spring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8301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E8B307-42F6-6D62-11FC-6CB9D48CCCA6}"/>
              </a:ext>
            </a:extLst>
          </p:cNvPr>
          <p:cNvSpPr txBox="1"/>
          <p:nvPr/>
        </p:nvSpPr>
        <p:spPr>
          <a:xfrm>
            <a:off x="1105012" y="2149057"/>
            <a:ext cx="667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make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client-server architecture scalable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server knows nothing about the client – no need to store any data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BCDF477F-13E3-D897-47BD-86DE3B978C59}"/>
              </a:ext>
            </a:extLst>
          </p:cNvPr>
          <p:cNvSpPr/>
          <p:nvPr/>
        </p:nvSpPr>
        <p:spPr>
          <a:xfrm>
            <a:off x="1105012" y="3497853"/>
            <a:ext cx="920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IS A STATELESS PROTOCOL !!!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09CD0F-B453-2577-FB50-93F5232213C0}"/>
              </a:ext>
            </a:extLst>
          </p:cNvPr>
          <p:cNvSpPr txBox="1"/>
          <p:nvPr/>
        </p:nvSpPr>
        <p:spPr>
          <a:xfrm>
            <a:off x="1105012" y="4107551"/>
            <a:ext cx="720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how to store the users after authentication?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85A4D8B-A404-B77B-9553-CDAB8F0B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838" y="2878850"/>
            <a:ext cx="2163250" cy="22121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E876487-D435-CBC1-B621-CADA68AE73EB}"/>
              </a:ext>
            </a:extLst>
          </p:cNvPr>
          <p:cNvSpPr txBox="1"/>
          <p:nvPr/>
        </p:nvSpPr>
        <p:spPr>
          <a:xfrm>
            <a:off x="1105012" y="4773295"/>
            <a:ext cx="7205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exactly why sessions, cookies and JWT came to be to handle authentication easily and to remeber the state of the application </a:t>
            </a:r>
          </a:p>
        </p:txBody>
      </p:sp>
    </p:spTree>
    <p:extLst>
      <p:ext uri="{BB962C8B-B14F-4D97-AF65-F5344CB8AC3E}">
        <p14:creationId xmlns:p14="http://schemas.microsoft.com/office/powerpoint/2010/main" val="17079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5EF809-49C9-8785-1756-05F4E7F0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79" y="1457005"/>
            <a:ext cx="3143842" cy="51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0606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5EF809-49C9-8785-1756-05F4E7F0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79" y="1457005"/>
            <a:ext cx="3143842" cy="51664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118A3AC-3B46-0B70-E2D5-D0FB0011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95" y="1529277"/>
            <a:ext cx="2949526" cy="511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186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5EF809-49C9-8785-1756-05F4E7F0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79" y="1457005"/>
            <a:ext cx="3143842" cy="51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4425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476BC42-692D-2F73-313D-7886DFBBD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547" y="1630426"/>
            <a:ext cx="2704905" cy="48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761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5EF809-49C9-8785-1756-05F4E7F0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79" y="1457005"/>
            <a:ext cx="3143842" cy="51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9833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5EF809-49C9-8785-1756-05F4E7F0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79" y="1457005"/>
            <a:ext cx="3143842" cy="5166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54C195-C218-34B6-F8EA-5D0942E3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70" y="1587334"/>
            <a:ext cx="2944901" cy="51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8948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5EF809-49C9-8785-1756-05F4E7F0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79" y="1457005"/>
            <a:ext cx="3143842" cy="51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818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5EF809-49C9-8785-1756-05F4E7F0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79" y="1457005"/>
            <a:ext cx="3143842" cy="51664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118A3AC-3B46-0B70-E2D5-D0FB0011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95" y="1529277"/>
            <a:ext cx="2949526" cy="511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86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476BC42-692D-2F73-313D-7886DFBBD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547" y="1630426"/>
            <a:ext cx="2704905" cy="48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9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Boot</a:t>
            </a:r>
          </a:p>
        </p:txBody>
      </p:sp>
      <p:pic>
        <p:nvPicPr>
          <p:cNvPr id="2" name="Graphic 1" descr="Checkmark">
            <a:extLst>
              <a:ext uri="{FF2B5EF4-FFF2-40B4-BE49-F238E27FC236}">
                <a16:creationId xmlns:a16="http://schemas.microsoft.com/office/drawing/2014/main" id="{BB3FB2A8-1764-AE14-4D95-D3723434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1583801"/>
            <a:ext cx="662269" cy="662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B4273-3E2F-D17D-4E62-F8541AF477CC}"/>
              </a:ext>
            </a:extLst>
          </p:cNvPr>
          <p:cNvSpPr txBox="1"/>
          <p:nvPr/>
        </p:nvSpPr>
        <p:spPr>
          <a:xfrm>
            <a:off x="2347930" y="1684102"/>
            <a:ext cx="771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you can create standalone Spring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2868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5EF809-49C9-8785-1756-05F4E7F0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79" y="1457005"/>
            <a:ext cx="3143842" cy="5166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54C195-C218-34B6-F8EA-5D0942E3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70" y="1587334"/>
            <a:ext cx="2944901" cy="51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808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FD81F-5DFB-9AD4-9205-98211B7E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9" y="2249972"/>
            <a:ext cx="2653093" cy="3119395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F0E4EBF7-7C36-0239-A5B2-09345CAA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263" y="2887671"/>
            <a:ext cx="1561455" cy="15614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7B1977-9D5E-CDE5-E5CA-EB7F1D3632EF}"/>
              </a:ext>
            </a:extLst>
          </p:cNvPr>
          <p:cNvCxnSpPr>
            <a:cxnSpLocks/>
          </p:cNvCxnSpPr>
          <p:nvPr/>
        </p:nvCxnSpPr>
        <p:spPr>
          <a:xfrm flipH="1">
            <a:off x="3642023" y="3668399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2F7C92-8BF6-CD19-3C7E-7943F55170CC}"/>
              </a:ext>
            </a:extLst>
          </p:cNvPr>
          <p:cNvCxnSpPr>
            <a:cxnSpLocks/>
          </p:cNvCxnSpPr>
          <p:nvPr/>
        </p:nvCxnSpPr>
        <p:spPr>
          <a:xfrm>
            <a:off x="3823255" y="3668399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F61518A-3E9A-F047-659A-69A673543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002743"/>
              </p:ext>
            </p:extLst>
          </p:nvPr>
        </p:nvGraphicFramePr>
        <p:xfrm>
          <a:off x="5797784" y="4419117"/>
          <a:ext cx="56538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456">
                  <a:extLst>
                    <a:ext uri="{9D8B030D-6E8A-4147-A177-3AD203B41FA5}">
                      <a16:colId xmlns:a16="http://schemas.microsoft.com/office/drawing/2014/main" val="1471746578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752961799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1099992913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1114574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user_id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session_id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login_time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IP_address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98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32142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2022-01-20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98.66.69.60.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38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84748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2022-06-05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21.33.02.00.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52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37627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2023-01-20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13.28.56.74.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05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98382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2022-12-11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99.32.55.67.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9033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6564A4E-2AEE-3C7E-225D-AE4B830A0464}"/>
              </a:ext>
            </a:extLst>
          </p:cNvPr>
          <p:cNvSpPr txBox="1"/>
          <p:nvPr/>
        </p:nvSpPr>
        <p:spPr>
          <a:xfrm>
            <a:off x="5199990" y="1529789"/>
            <a:ext cx="6673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we login to an application then a new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created in an underlying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table</a:t>
            </a:r>
          </a:p>
          <a:p>
            <a:pPr algn="ctr"/>
            <a:endParaRPr lang="hu-HU" sz="2400" b="1" i="1" dirty="0">
              <a:solidFill>
                <a:srgbClr val="00B050"/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SESSION_ID IS SENT BACK TO THE CLIENT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AND STORED AS A COOKIE !!!</a:t>
            </a:r>
            <a:endParaRPr lang="tr-TR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9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FD81F-5DFB-9AD4-9205-98211B7E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9" y="2249972"/>
            <a:ext cx="2653093" cy="3119395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F0E4EBF7-7C36-0239-A5B2-09345CAA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263" y="2887671"/>
            <a:ext cx="1561455" cy="15614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7B1977-9D5E-CDE5-E5CA-EB7F1D3632EF}"/>
              </a:ext>
            </a:extLst>
          </p:cNvPr>
          <p:cNvCxnSpPr>
            <a:cxnSpLocks/>
          </p:cNvCxnSpPr>
          <p:nvPr/>
        </p:nvCxnSpPr>
        <p:spPr>
          <a:xfrm flipH="1">
            <a:off x="3642023" y="3668399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2F7C92-8BF6-CD19-3C7E-7943F55170CC}"/>
              </a:ext>
            </a:extLst>
          </p:cNvPr>
          <p:cNvCxnSpPr>
            <a:cxnSpLocks/>
          </p:cNvCxnSpPr>
          <p:nvPr/>
        </p:nvCxnSpPr>
        <p:spPr>
          <a:xfrm>
            <a:off x="3823255" y="3668399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F61518A-3E9A-F047-659A-69A673543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976622"/>
              </p:ext>
            </p:extLst>
          </p:nvPr>
        </p:nvGraphicFramePr>
        <p:xfrm>
          <a:off x="5797784" y="4419117"/>
          <a:ext cx="56538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456">
                  <a:extLst>
                    <a:ext uri="{9D8B030D-6E8A-4147-A177-3AD203B41FA5}">
                      <a16:colId xmlns:a16="http://schemas.microsoft.com/office/drawing/2014/main" val="1471746578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752961799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1099992913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1114574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user_id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session_id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login_time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IP_address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98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32142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2022-01-20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98.66.69.60.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38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GB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84748</a:t>
                      </a:r>
                      <a:endParaRPr lang="en-GB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2022-06-05</a:t>
                      </a:r>
                      <a:endParaRPr lang="en-GB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21.33.02.00.</a:t>
                      </a:r>
                      <a:endParaRPr lang="en-GB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2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37627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2023-01-20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13.28.56.74.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05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98382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2022-12-11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99.32.55.67.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9033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6564A4E-2AEE-3C7E-225D-AE4B830A0464}"/>
              </a:ext>
            </a:extLst>
          </p:cNvPr>
          <p:cNvSpPr txBox="1"/>
          <p:nvPr/>
        </p:nvSpPr>
        <p:spPr>
          <a:xfrm>
            <a:off x="5199990" y="1529789"/>
            <a:ext cx="6673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expires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(which means that the cookie expires as well) then the session table removes the given row 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USER HAS TO AUTHENTICATE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HIMSELF AGAIN !!!</a:t>
            </a:r>
            <a:endParaRPr lang="tr-TR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67153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FD81F-5DFB-9AD4-9205-98211B7E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9" y="2249972"/>
            <a:ext cx="2653093" cy="3119395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F0E4EBF7-7C36-0239-A5B2-09345CAA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263" y="2887671"/>
            <a:ext cx="1561455" cy="15614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7B1977-9D5E-CDE5-E5CA-EB7F1D3632EF}"/>
              </a:ext>
            </a:extLst>
          </p:cNvPr>
          <p:cNvCxnSpPr>
            <a:cxnSpLocks/>
          </p:cNvCxnSpPr>
          <p:nvPr/>
        </p:nvCxnSpPr>
        <p:spPr>
          <a:xfrm flipH="1">
            <a:off x="3642023" y="3668399"/>
            <a:ext cx="664641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2F7C92-8BF6-CD19-3C7E-7943F55170CC}"/>
              </a:ext>
            </a:extLst>
          </p:cNvPr>
          <p:cNvCxnSpPr>
            <a:cxnSpLocks/>
          </p:cNvCxnSpPr>
          <p:nvPr/>
        </p:nvCxnSpPr>
        <p:spPr>
          <a:xfrm>
            <a:off x="3823255" y="3668399"/>
            <a:ext cx="59600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F61518A-3E9A-F047-659A-69A673543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602220"/>
              </p:ext>
            </p:extLst>
          </p:nvPr>
        </p:nvGraphicFramePr>
        <p:xfrm>
          <a:off x="5797784" y="4419117"/>
          <a:ext cx="56538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456">
                  <a:extLst>
                    <a:ext uri="{9D8B030D-6E8A-4147-A177-3AD203B41FA5}">
                      <a16:colId xmlns:a16="http://schemas.microsoft.com/office/drawing/2014/main" val="1471746578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752961799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1099992913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1114574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user_id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session_id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login_time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IP_address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98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32142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2022-01-20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98.66.69.60.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38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2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37627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2023-01-20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13.28.56.74.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05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98382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2022-12-11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99.32.55.67.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9033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6564A4E-2AEE-3C7E-225D-AE4B830A0464}"/>
              </a:ext>
            </a:extLst>
          </p:cNvPr>
          <p:cNvSpPr txBox="1"/>
          <p:nvPr/>
        </p:nvSpPr>
        <p:spPr>
          <a:xfrm>
            <a:off x="5199990" y="1529789"/>
            <a:ext cx="6673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expires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(which means that the cookie expires as well) then the session table removes the given row 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USER HAS TO AUTHENTICATE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HIMSELF AGAIN !!!</a:t>
            </a:r>
            <a:endParaRPr lang="tr-TR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669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Sessions and Cookies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FD81F-5DFB-9AD4-9205-98211B7EA1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2989" y="2249972"/>
            <a:ext cx="2653093" cy="3119395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F0E4EBF7-7C36-0239-A5B2-09345CAA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263" y="2887671"/>
            <a:ext cx="1561455" cy="15614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7B1977-9D5E-CDE5-E5CA-EB7F1D3632EF}"/>
              </a:ext>
            </a:extLst>
          </p:cNvPr>
          <p:cNvCxnSpPr>
            <a:cxnSpLocks/>
          </p:cNvCxnSpPr>
          <p:nvPr/>
        </p:nvCxnSpPr>
        <p:spPr>
          <a:xfrm flipH="1">
            <a:off x="3642023" y="3668399"/>
            <a:ext cx="664641" cy="0"/>
          </a:xfrm>
          <a:prstGeom prst="straightConnector1">
            <a:avLst/>
          </a:prstGeom>
          <a:ln w="76200">
            <a:solidFill>
              <a:srgbClr val="EAEF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2F7C92-8BF6-CD19-3C7E-7943F55170CC}"/>
              </a:ext>
            </a:extLst>
          </p:cNvPr>
          <p:cNvCxnSpPr>
            <a:cxnSpLocks/>
          </p:cNvCxnSpPr>
          <p:nvPr/>
        </p:nvCxnSpPr>
        <p:spPr>
          <a:xfrm>
            <a:off x="3823255" y="3668399"/>
            <a:ext cx="596008" cy="0"/>
          </a:xfrm>
          <a:prstGeom prst="straightConnector1">
            <a:avLst/>
          </a:prstGeom>
          <a:ln w="76200">
            <a:solidFill>
              <a:srgbClr val="EAEF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F61518A-3E9A-F047-659A-69A6735431BC}"/>
              </a:ext>
            </a:extLst>
          </p:cNvPr>
          <p:cNvGraphicFramePr>
            <a:graphicFrameLocks noGrp="1"/>
          </p:cNvGraphicFramePr>
          <p:nvPr/>
        </p:nvGraphicFramePr>
        <p:xfrm>
          <a:off x="5797784" y="4419117"/>
          <a:ext cx="5653824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3456">
                  <a:extLst>
                    <a:ext uri="{9D8B030D-6E8A-4147-A177-3AD203B41FA5}">
                      <a16:colId xmlns:a16="http://schemas.microsoft.com/office/drawing/2014/main" val="1471746578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752961799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1099992913"/>
                    </a:ext>
                  </a:extLst>
                </a:gridCol>
                <a:gridCol w="1413456">
                  <a:extLst>
                    <a:ext uri="{9D8B030D-6E8A-4147-A177-3AD203B41FA5}">
                      <a16:colId xmlns:a16="http://schemas.microsoft.com/office/drawing/2014/main" val="1114574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user_id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session_id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login_time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IP_address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98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32142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2022-01-20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98.66.69.60.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38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52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37627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2023-01-20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13.28.56.74.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05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98382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2022-12-11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99.32.55.67.</a:t>
                      </a:r>
                      <a:endParaRPr lang="en-GB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9033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6564A4E-2AEE-3C7E-225D-AE4B830A0464}"/>
              </a:ext>
            </a:extLst>
          </p:cNvPr>
          <p:cNvSpPr txBox="1"/>
          <p:nvPr/>
        </p:nvSpPr>
        <p:spPr>
          <a:xfrm>
            <a:off x="5199990" y="1529789"/>
            <a:ext cx="6673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bg1">
                    <a:lumMod val="95000"/>
                  </a:schemeClr>
                </a:solidFill>
              </a:rPr>
              <a:t>when the </a:t>
            </a:r>
            <a:r>
              <a:rPr lang="hu-HU" sz="2400" b="1" i="1" dirty="0">
                <a:solidFill>
                  <a:schemeClr val="bg1">
                    <a:lumMod val="95000"/>
                  </a:schemeClr>
                </a:solidFill>
              </a:rPr>
              <a:t>session expires </a:t>
            </a:r>
            <a:r>
              <a:rPr lang="hu-HU" sz="2400" i="1" dirty="0">
                <a:solidFill>
                  <a:schemeClr val="bg1">
                    <a:lumMod val="95000"/>
                  </a:schemeClr>
                </a:solidFill>
              </a:rPr>
              <a:t>(which means that the cookie expires as well) then the session table removes the given row </a:t>
            </a:r>
            <a:endParaRPr lang="hu-HU" sz="2400" b="1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hu-HU" sz="2400" b="1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bg1">
                    <a:lumMod val="95000"/>
                  </a:schemeClr>
                </a:solidFill>
              </a:rPr>
              <a:t>THE USER HAS TO AUTHENTICATE </a:t>
            </a:r>
          </a:p>
          <a:p>
            <a:pPr algn="ctr"/>
            <a:r>
              <a:rPr lang="hu-HU" sz="2400" b="1" i="1" dirty="0">
                <a:solidFill>
                  <a:schemeClr val="bg1">
                    <a:lumMod val="95000"/>
                  </a:schemeClr>
                </a:solidFill>
              </a:rPr>
              <a:t>HIMSELF AGAIN !!!</a:t>
            </a:r>
            <a:endParaRPr lang="tr-TR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2DAECC-F188-B4ED-1F54-3611737F35B6}"/>
              </a:ext>
            </a:extLst>
          </p:cNvPr>
          <p:cNvSpPr/>
          <p:nvPr/>
        </p:nvSpPr>
        <p:spPr>
          <a:xfrm>
            <a:off x="1535574" y="2683951"/>
            <a:ext cx="9120851" cy="25927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rgbClr val="FF9999"/>
                </a:solidFill>
              </a:rPr>
              <a:t>THIS IS WHY THIS SESSION BASED APPROACH IS NOT SCALABLE !!!</a:t>
            </a:r>
          </a:p>
          <a:p>
            <a:pPr algn="ctr"/>
            <a:endParaRPr lang="hu-HU" sz="24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have to make a 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huge number of database related operations 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check whether the session is still alive  etc.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46220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162967724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 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Tokens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(JWT)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06A2C-E39E-5230-7E6F-71099ED14CEC}"/>
              </a:ext>
            </a:extLst>
          </p:cNvPr>
          <p:cNvSpPr txBox="1"/>
          <p:nvPr/>
        </p:nvSpPr>
        <p:spPr>
          <a:xfrm>
            <a:off x="1105012" y="1998586"/>
            <a:ext cx="667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 Web Tokens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(JWT) is an open standard that defines a self-contained way of transmitting information between parties as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object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BF6A6A-40BA-1425-3DA2-BEB8A95D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241" y="2550040"/>
            <a:ext cx="2814080" cy="28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7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 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Tokens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(JWT)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06A2C-E39E-5230-7E6F-71099ED14CEC}"/>
              </a:ext>
            </a:extLst>
          </p:cNvPr>
          <p:cNvSpPr txBox="1"/>
          <p:nvPr/>
        </p:nvSpPr>
        <p:spPr>
          <a:xfrm>
            <a:off x="1105012" y="1998586"/>
            <a:ext cx="667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 Web Tokens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(JWT) is an open standard that defines a self-contained way of transmitting information between parties as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object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542CE8E-CB68-7F90-D034-7907730DA106}"/>
              </a:ext>
            </a:extLst>
          </p:cNvPr>
          <p:cNvSpPr/>
          <p:nvPr/>
        </p:nvSpPr>
        <p:spPr>
          <a:xfrm>
            <a:off x="1105012" y="3347382"/>
            <a:ext cx="920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RELIES HEAVILY ON PUBLIC KEY CRYPTOSYSTEM !!!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BF6A6A-40BA-1425-3DA2-BEB8A95D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241" y="2550040"/>
            <a:ext cx="2814080" cy="28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 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Tokens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(JWT)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06A2C-E39E-5230-7E6F-71099ED14CEC}"/>
              </a:ext>
            </a:extLst>
          </p:cNvPr>
          <p:cNvSpPr txBox="1"/>
          <p:nvPr/>
        </p:nvSpPr>
        <p:spPr>
          <a:xfrm>
            <a:off x="1105012" y="1998586"/>
            <a:ext cx="667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 Web Tokens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(JWT) is an open standard that defines a self-contained way of transmitting information between parties as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object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542CE8E-CB68-7F90-D034-7907730DA106}"/>
              </a:ext>
            </a:extLst>
          </p:cNvPr>
          <p:cNvSpPr/>
          <p:nvPr/>
        </p:nvSpPr>
        <p:spPr>
          <a:xfrm>
            <a:off x="1105012" y="3347382"/>
            <a:ext cx="920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RELIES HEAVILY ON PUBLIC KEY CRYPTOSYSTEM !!!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7967F-1277-F2C2-1392-4F1503A0D6A7}"/>
              </a:ext>
            </a:extLst>
          </p:cNvPr>
          <p:cNvSpPr txBox="1"/>
          <p:nvPr/>
        </p:nvSpPr>
        <p:spPr>
          <a:xfrm>
            <a:off x="1105012" y="3957080"/>
            <a:ext cx="7205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can be trusted and verified because it is digtially signed  - it uses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RSA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ECDSA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algorithms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BF6A6A-40BA-1425-3DA2-BEB8A95D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241" y="2550040"/>
            <a:ext cx="2814080" cy="28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 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Tokens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(JWT)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06A2C-E39E-5230-7E6F-71099ED14CEC}"/>
              </a:ext>
            </a:extLst>
          </p:cNvPr>
          <p:cNvSpPr txBox="1"/>
          <p:nvPr/>
        </p:nvSpPr>
        <p:spPr>
          <a:xfrm>
            <a:off x="1105012" y="1998586"/>
            <a:ext cx="667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 Web Tokens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(JWT) is an open standard that defines a self-contained way of transmitting information between parties as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object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542CE8E-CB68-7F90-D034-7907730DA106}"/>
              </a:ext>
            </a:extLst>
          </p:cNvPr>
          <p:cNvSpPr/>
          <p:nvPr/>
        </p:nvSpPr>
        <p:spPr>
          <a:xfrm>
            <a:off x="1105012" y="3347382"/>
            <a:ext cx="920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RELIES HEAVILY ON PUBLIC KEY CRYPTOSYSTEM !!!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7967F-1277-F2C2-1392-4F1503A0D6A7}"/>
              </a:ext>
            </a:extLst>
          </p:cNvPr>
          <p:cNvSpPr txBox="1"/>
          <p:nvPr/>
        </p:nvSpPr>
        <p:spPr>
          <a:xfrm>
            <a:off x="1105012" y="3957080"/>
            <a:ext cx="7205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can be trusted and verified because it is digtially signed  - it uses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RSA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ECDSA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34A4B-3DCE-122B-58A9-5E1A93846D08}"/>
              </a:ext>
            </a:extLst>
          </p:cNvPr>
          <p:cNvSpPr txBox="1"/>
          <p:nvPr/>
        </p:nvSpPr>
        <p:spPr>
          <a:xfrm>
            <a:off x="1105012" y="4947685"/>
            <a:ext cx="7205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tokens can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verify the integrity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data and the signature certifies that only the party holding the private key is the one that signed it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BF6A6A-40BA-1425-3DA2-BEB8A95D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241" y="2550040"/>
            <a:ext cx="2814080" cy="28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0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Boot</a:t>
            </a:r>
          </a:p>
        </p:txBody>
      </p:sp>
      <p:pic>
        <p:nvPicPr>
          <p:cNvPr id="2" name="Graphic 1" descr="Checkmark">
            <a:extLst>
              <a:ext uri="{FF2B5EF4-FFF2-40B4-BE49-F238E27FC236}">
                <a16:creationId xmlns:a16="http://schemas.microsoft.com/office/drawing/2014/main" id="{BB3FB2A8-1764-AE14-4D95-D3723434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1583801"/>
            <a:ext cx="662269" cy="662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B4273-3E2F-D17D-4E62-F8541AF477CC}"/>
              </a:ext>
            </a:extLst>
          </p:cNvPr>
          <p:cNvSpPr txBox="1"/>
          <p:nvPr/>
        </p:nvSpPr>
        <p:spPr>
          <a:xfrm>
            <a:off x="2347930" y="1684102"/>
            <a:ext cx="771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you can create standalone Spring applications</a:t>
            </a:r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973781DA-FAEB-EBA5-0916-BF9C92926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2565964"/>
            <a:ext cx="662269" cy="662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2668BB-8EE8-D31E-1837-BD0D15D1F9D8}"/>
              </a:ext>
            </a:extLst>
          </p:cNvPr>
          <p:cNvSpPr txBox="1"/>
          <p:nvPr/>
        </p:nvSpPr>
        <p:spPr>
          <a:xfrm>
            <a:off x="2347930" y="2483385"/>
            <a:ext cx="7710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#2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embed Tomcat, Jetty or Undertow directly (we can create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.jar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 as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.war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deployment)</a:t>
            </a:r>
          </a:p>
        </p:txBody>
      </p:sp>
    </p:spTree>
    <p:extLst>
      <p:ext uri="{BB962C8B-B14F-4D97-AF65-F5344CB8AC3E}">
        <p14:creationId xmlns:p14="http://schemas.microsoft.com/office/powerpoint/2010/main" val="316356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 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Tokens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(JWT)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F0E4B0-2180-FD8C-8FBC-812354C59F4B}"/>
              </a:ext>
            </a:extLst>
          </p:cNvPr>
          <p:cNvSpPr/>
          <p:nvPr/>
        </p:nvSpPr>
        <p:spPr>
          <a:xfrm>
            <a:off x="46652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8E30-C225-A76A-2126-0DD0392B4692}"/>
              </a:ext>
            </a:extLst>
          </p:cNvPr>
          <p:cNvSpPr txBox="1"/>
          <p:nvPr/>
        </p:nvSpPr>
        <p:spPr>
          <a:xfrm>
            <a:off x="1109181" y="2409684"/>
            <a:ext cx="178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JSON Web Token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(JWT)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23B0C0-AAB5-F6A8-32AD-0DCB8F4BCFD9}"/>
              </a:ext>
            </a:extLst>
          </p:cNvPr>
          <p:cNvSpPr/>
          <p:nvPr/>
        </p:nvSpPr>
        <p:spPr>
          <a:xfrm>
            <a:off x="779166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9D4942-FF3C-DBB7-B563-56C92482712F}"/>
              </a:ext>
            </a:extLst>
          </p:cNvPr>
          <p:cNvSpPr/>
          <p:nvPr/>
        </p:nvSpPr>
        <p:spPr>
          <a:xfrm>
            <a:off x="779166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payload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A5A6F6-B72B-6AC8-2629-BDCEDE542831}"/>
              </a:ext>
            </a:extLst>
          </p:cNvPr>
          <p:cNvSpPr/>
          <p:nvPr/>
        </p:nvSpPr>
        <p:spPr>
          <a:xfrm>
            <a:off x="779166" y="477481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signature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5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 animBg="1"/>
      <p:bldP spid="10" grpId="0" animBg="1"/>
      <p:bldP spid="1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 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Tokens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(JWT)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F0E4B0-2180-FD8C-8FBC-812354C59F4B}"/>
              </a:ext>
            </a:extLst>
          </p:cNvPr>
          <p:cNvSpPr/>
          <p:nvPr/>
        </p:nvSpPr>
        <p:spPr>
          <a:xfrm>
            <a:off x="46652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8E30-C225-A76A-2126-0DD0392B4692}"/>
              </a:ext>
            </a:extLst>
          </p:cNvPr>
          <p:cNvSpPr txBox="1"/>
          <p:nvPr/>
        </p:nvSpPr>
        <p:spPr>
          <a:xfrm>
            <a:off x="1109181" y="2409684"/>
            <a:ext cx="178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JSON Web Token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(JWT)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23B0C0-AAB5-F6A8-32AD-0DCB8F4BCFD9}"/>
              </a:ext>
            </a:extLst>
          </p:cNvPr>
          <p:cNvSpPr/>
          <p:nvPr/>
        </p:nvSpPr>
        <p:spPr>
          <a:xfrm>
            <a:off x="779166" y="3284932"/>
            <a:ext cx="2445326" cy="5307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9D4942-FF3C-DBB7-B563-56C92482712F}"/>
              </a:ext>
            </a:extLst>
          </p:cNvPr>
          <p:cNvSpPr/>
          <p:nvPr/>
        </p:nvSpPr>
        <p:spPr>
          <a:xfrm>
            <a:off x="779166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payload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A5A6F6-B72B-6AC8-2629-BDCEDE542831}"/>
              </a:ext>
            </a:extLst>
          </p:cNvPr>
          <p:cNvSpPr/>
          <p:nvPr/>
        </p:nvSpPr>
        <p:spPr>
          <a:xfrm>
            <a:off x="779166" y="477481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signature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26D5768-84AC-093E-A483-6BFAD3B2B047}"/>
              </a:ext>
            </a:extLst>
          </p:cNvPr>
          <p:cNvSpPr/>
          <p:nvPr/>
        </p:nvSpPr>
        <p:spPr>
          <a:xfrm>
            <a:off x="3886864" y="3059707"/>
            <a:ext cx="640080" cy="1028570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E310-61B9-9231-5DC7-AF48D95F03D5}"/>
              </a:ext>
            </a:extLst>
          </p:cNvPr>
          <p:cNvSpPr txBox="1"/>
          <p:nvPr/>
        </p:nvSpPr>
        <p:spPr>
          <a:xfrm>
            <a:off x="4455419" y="1894487"/>
            <a:ext cx="57958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contains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 of the token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signing algorithm in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Base64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encoded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 (first par of the token)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64DE2-2FA4-F266-733F-D72C7F3C6067}"/>
              </a:ext>
            </a:extLst>
          </p:cNvPr>
          <p:cNvSpPr txBox="1"/>
          <p:nvPr/>
        </p:nvSpPr>
        <p:spPr>
          <a:xfrm>
            <a:off x="5914069" y="3121104"/>
            <a:ext cx="23249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{</a:t>
            </a:r>
            <a:endParaRPr lang="hu-HU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”alg</a:t>
            </a:r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":</a:t>
            </a: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”HS256</a:t>
            </a:r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",</a:t>
            </a:r>
            <a:endParaRPr lang="hu-HU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”typ</a:t>
            </a:r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":</a:t>
            </a: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”JWT”</a:t>
            </a:r>
          </a:p>
          <a:p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}</a:t>
            </a:r>
            <a:endParaRPr lang="hu-HU" sz="32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91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 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Tokens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(JWT)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F0E4B0-2180-FD8C-8FBC-812354C59F4B}"/>
              </a:ext>
            </a:extLst>
          </p:cNvPr>
          <p:cNvSpPr/>
          <p:nvPr/>
        </p:nvSpPr>
        <p:spPr>
          <a:xfrm>
            <a:off x="46652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8E30-C225-A76A-2126-0DD0392B4692}"/>
              </a:ext>
            </a:extLst>
          </p:cNvPr>
          <p:cNvSpPr txBox="1"/>
          <p:nvPr/>
        </p:nvSpPr>
        <p:spPr>
          <a:xfrm>
            <a:off x="1109181" y="2409684"/>
            <a:ext cx="178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JSON Web Token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(JWT)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23B0C0-AAB5-F6A8-32AD-0DCB8F4BCFD9}"/>
              </a:ext>
            </a:extLst>
          </p:cNvPr>
          <p:cNvSpPr/>
          <p:nvPr/>
        </p:nvSpPr>
        <p:spPr>
          <a:xfrm>
            <a:off x="779166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9D4942-FF3C-DBB7-B563-56C92482712F}"/>
              </a:ext>
            </a:extLst>
          </p:cNvPr>
          <p:cNvSpPr/>
          <p:nvPr/>
        </p:nvSpPr>
        <p:spPr>
          <a:xfrm>
            <a:off x="779166" y="4029875"/>
            <a:ext cx="2445326" cy="5307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payload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A5A6F6-B72B-6AC8-2629-BDCEDE542831}"/>
              </a:ext>
            </a:extLst>
          </p:cNvPr>
          <p:cNvSpPr/>
          <p:nvPr/>
        </p:nvSpPr>
        <p:spPr>
          <a:xfrm>
            <a:off x="779166" y="477481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signature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26D5768-84AC-093E-A483-6BFAD3B2B047}"/>
              </a:ext>
            </a:extLst>
          </p:cNvPr>
          <p:cNvSpPr/>
          <p:nvPr/>
        </p:nvSpPr>
        <p:spPr>
          <a:xfrm>
            <a:off x="3886864" y="3753766"/>
            <a:ext cx="640080" cy="1028570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E310-61B9-9231-5DC7-AF48D95F03D5}"/>
              </a:ext>
            </a:extLst>
          </p:cNvPr>
          <p:cNvSpPr txBox="1"/>
          <p:nvPr/>
        </p:nvSpPr>
        <p:spPr>
          <a:xfrm>
            <a:off x="4682993" y="2409684"/>
            <a:ext cx="59581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contains a huge number of information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the token – such as the issuer and the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expiration time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Base64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encoded format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64DE2-2FA4-F266-733F-D72C7F3C6067}"/>
              </a:ext>
            </a:extLst>
          </p:cNvPr>
          <p:cNvSpPr txBox="1"/>
          <p:nvPr/>
        </p:nvSpPr>
        <p:spPr>
          <a:xfrm>
            <a:off x="5564965" y="3917494"/>
            <a:ext cx="4194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{</a:t>
            </a:r>
            <a:endParaRPr lang="hu-HU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”name</a:t>
            </a:r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":</a:t>
            </a: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”John Smith</a:t>
            </a:r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",</a:t>
            </a:r>
            <a:endParaRPr lang="hu-HU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”role</a:t>
            </a:r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":</a:t>
            </a: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”admin”,</a:t>
            </a:r>
          </a:p>
          <a:p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”exp</a:t>
            </a:r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":</a:t>
            </a: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”2023-01-11 11:00:00”</a:t>
            </a:r>
          </a:p>
          <a:p>
            <a:r>
              <a:rPr lang="en-GB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}</a:t>
            </a:r>
            <a:endParaRPr lang="hu-HU" sz="32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 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Tokens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(JWT)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F0E4B0-2180-FD8C-8FBC-812354C59F4B}"/>
              </a:ext>
            </a:extLst>
          </p:cNvPr>
          <p:cNvSpPr/>
          <p:nvPr/>
        </p:nvSpPr>
        <p:spPr>
          <a:xfrm>
            <a:off x="46652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8E30-C225-A76A-2126-0DD0392B4692}"/>
              </a:ext>
            </a:extLst>
          </p:cNvPr>
          <p:cNvSpPr txBox="1"/>
          <p:nvPr/>
        </p:nvSpPr>
        <p:spPr>
          <a:xfrm>
            <a:off x="1109181" y="2409684"/>
            <a:ext cx="178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JSON Web Token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(JWT)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23B0C0-AAB5-F6A8-32AD-0DCB8F4BCFD9}"/>
              </a:ext>
            </a:extLst>
          </p:cNvPr>
          <p:cNvSpPr/>
          <p:nvPr/>
        </p:nvSpPr>
        <p:spPr>
          <a:xfrm>
            <a:off x="779166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9D4942-FF3C-DBB7-B563-56C92482712F}"/>
              </a:ext>
            </a:extLst>
          </p:cNvPr>
          <p:cNvSpPr/>
          <p:nvPr/>
        </p:nvSpPr>
        <p:spPr>
          <a:xfrm>
            <a:off x="779166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payload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A5A6F6-B72B-6AC8-2629-BDCEDE542831}"/>
              </a:ext>
            </a:extLst>
          </p:cNvPr>
          <p:cNvSpPr/>
          <p:nvPr/>
        </p:nvSpPr>
        <p:spPr>
          <a:xfrm>
            <a:off x="779166" y="4774819"/>
            <a:ext cx="2445326" cy="5307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signature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26D5768-84AC-093E-A483-6BFAD3B2B047}"/>
              </a:ext>
            </a:extLst>
          </p:cNvPr>
          <p:cNvSpPr/>
          <p:nvPr/>
        </p:nvSpPr>
        <p:spPr>
          <a:xfrm>
            <a:off x="3886864" y="4529268"/>
            <a:ext cx="640080" cy="1028570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E310-61B9-9231-5DC7-AF48D95F03D5}"/>
              </a:ext>
            </a:extLst>
          </p:cNvPr>
          <p:cNvSpPr txBox="1"/>
          <p:nvPr/>
        </p:nvSpPr>
        <p:spPr>
          <a:xfrm>
            <a:off x="4736559" y="3251325"/>
            <a:ext cx="622138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takes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payload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(and a secret value) and generates the signature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something is changed then the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signature will not be valid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the signature verifies the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sender (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authorization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94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JSON 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Tokens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(JWT)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7723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F0E4B0-2180-FD8C-8FBC-812354C59F4B}"/>
              </a:ext>
            </a:extLst>
          </p:cNvPr>
          <p:cNvSpPr/>
          <p:nvPr/>
        </p:nvSpPr>
        <p:spPr>
          <a:xfrm>
            <a:off x="1011959" y="2279286"/>
            <a:ext cx="3463788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8E30-C225-A76A-2126-0DD0392B4692}"/>
              </a:ext>
            </a:extLst>
          </p:cNvPr>
          <p:cNvSpPr txBox="1"/>
          <p:nvPr/>
        </p:nvSpPr>
        <p:spPr>
          <a:xfrm>
            <a:off x="-139836" y="2505936"/>
            <a:ext cx="576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DEVELOPMENT ENVIRONMENT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45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F0E4B0-2180-FD8C-8FBC-812354C59F4B}"/>
              </a:ext>
            </a:extLst>
          </p:cNvPr>
          <p:cNvSpPr/>
          <p:nvPr/>
        </p:nvSpPr>
        <p:spPr>
          <a:xfrm>
            <a:off x="1011959" y="2279286"/>
            <a:ext cx="3463788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8E30-C225-A76A-2126-0DD0392B4692}"/>
              </a:ext>
            </a:extLst>
          </p:cNvPr>
          <p:cNvSpPr txBox="1"/>
          <p:nvPr/>
        </p:nvSpPr>
        <p:spPr>
          <a:xfrm>
            <a:off x="-139836" y="2505936"/>
            <a:ext cx="576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DEVELOPMENT ENVIRONMENT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87917-FA78-2332-A36B-7C33949963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49" y="3054585"/>
            <a:ext cx="663310" cy="663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0FCD9-20FE-2BAD-1AB9-1088F6408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6303" y="3926138"/>
            <a:ext cx="497401" cy="497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1C2867-B018-F3CB-3190-AC006C77A863}"/>
              </a:ext>
            </a:extLst>
          </p:cNvPr>
          <p:cNvSpPr txBox="1"/>
          <p:nvPr/>
        </p:nvSpPr>
        <p:spPr>
          <a:xfrm>
            <a:off x="2496276" y="3186185"/>
            <a:ext cx="146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143C1-0F57-CF77-6EDE-1BE76C259CC9}"/>
              </a:ext>
            </a:extLst>
          </p:cNvPr>
          <p:cNvSpPr txBox="1"/>
          <p:nvPr/>
        </p:nvSpPr>
        <p:spPr>
          <a:xfrm>
            <a:off x="2813027" y="4023429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A46564-8750-0438-9617-3B5FC76F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293" y="4748410"/>
            <a:ext cx="999419" cy="4997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0D9963-FAA1-6DBD-2212-C496B9CDB626}"/>
              </a:ext>
            </a:extLst>
          </p:cNvPr>
          <p:cNvSpPr txBox="1"/>
          <p:nvPr/>
        </p:nvSpPr>
        <p:spPr>
          <a:xfrm>
            <a:off x="2578990" y="4798210"/>
            <a:ext cx="129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MySQL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5.8</a:t>
            </a:r>
          </a:p>
        </p:txBody>
      </p:sp>
    </p:spTree>
    <p:extLst>
      <p:ext uri="{BB962C8B-B14F-4D97-AF65-F5344CB8AC3E}">
        <p14:creationId xmlns:p14="http://schemas.microsoft.com/office/powerpoint/2010/main" val="279730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1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F0E4B0-2180-FD8C-8FBC-812354C59F4B}"/>
              </a:ext>
            </a:extLst>
          </p:cNvPr>
          <p:cNvSpPr/>
          <p:nvPr/>
        </p:nvSpPr>
        <p:spPr>
          <a:xfrm>
            <a:off x="1011959" y="2279286"/>
            <a:ext cx="3463788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8E30-C225-A76A-2126-0DD0392B4692}"/>
              </a:ext>
            </a:extLst>
          </p:cNvPr>
          <p:cNvSpPr txBox="1"/>
          <p:nvPr/>
        </p:nvSpPr>
        <p:spPr>
          <a:xfrm>
            <a:off x="-139836" y="2505936"/>
            <a:ext cx="576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DEVELOPMENT ENVIRONMENT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87917-FA78-2332-A36B-7C33949963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49" y="3054585"/>
            <a:ext cx="663310" cy="663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0FCD9-20FE-2BAD-1AB9-1088F6408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6303" y="3926138"/>
            <a:ext cx="497401" cy="497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1C2867-B018-F3CB-3190-AC006C77A863}"/>
              </a:ext>
            </a:extLst>
          </p:cNvPr>
          <p:cNvSpPr txBox="1"/>
          <p:nvPr/>
        </p:nvSpPr>
        <p:spPr>
          <a:xfrm>
            <a:off x="2496276" y="3186185"/>
            <a:ext cx="146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143C1-0F57-CF77-6EDE-1BE76C259CC9}"/>
              </a:ext>
            </a:extLst>
          </p:cNvPr>
          <p:cNvSpPr txBox="1"/>
          <p:nvPr/>
        </p:nvSpPr>
        <p:spPr>
          <a:xfrm>
            <a:off x="2813027" y="4023429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A46564-8750-0438-9617-3B5FC76F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293" y="4748410"/>
            <a:ext cx="999419" cy="4997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0D9963-FAA1-6DBD-2212-C496B9CDB626}"/>
              </a:ext>
            </a:extLst>
          </p:cNvPr>
          <p:cNvSpPr txBox="1"/>
          <p:nvPr/>
        </p:nvSpPr>
        <p:spPr>
          <a:xfrm>
            <a:off x="2578990" y="4798210"/>
            <a:ext cx="129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MySQL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5.8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9FDD9EF-20BD-4857-925D-5D1F6398BCD5}"/>
              </a:ext>
            </a:extLst>
          </p:cNvPr>
          <p:cNvSpPr/>
          <p:nvPr/>
        </p:nvSpPr>
        <p:spPr>
          <a:xfrm>
            <a:off x="6562527" y="2279286"/>
            <a:ext cx="3463788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ECD2C-6AF6-029D-7DA7-5190B2272BFB}"/>
              </a:ext>
            </a:extLst>
          </p:cNvPr>
          <p:cNvSpPr txBox="1"/>
          <p:nvPr/>
        </p:nvSpPr>
        <p:spPr>
          <a:xfrm>
            <a:off x="5410732" y="2505936"/>
            <a:ext cx="576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TEST ENVIRONMENT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F0E4B0-2180-FD8C-8FBC-812354C59F4B}"/>
              </a:ext>
            </a:extLst>
          </p:cNvPr>
          <p:cNvSpPr/>
          <p:nvPr/>
        </p:nvSpPr>
        <p:spPr>
          <a:xfrm>
            <a:off x="1011959" y="2279286"/>
            <a:ext cx="3463788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8E30-C225-A76A-2126-0DD0392B4692}"/>
              </a:ext>
            </a:extLst>
          </p:cNvPr>
          <p:cNvSpPr txBox="1"/>
          <p:nvPr/>
        </p:nvSpPr>
        <p:spPr>
          <a:xfrm>
            <a:off x="-139836" y="2505936"/>
            <a:ext cx="576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DEVELOPMENT ENVIRONMENT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87917-FA78-2332-A36B-7C33949963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49" y="3054585"/>
            <a:ext cx="663310" cy="663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0FCD9-20FE-2BAD-1AB9-1088F6408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6303" y="3926138"/>
            <a:ext cx="497401" cy="497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1C2867-B018-F3CB-3190-AC006C77A863}"/>
              </a:ext>
            </a:extLst>
          </p:cNvPr>
          <p:cNvSpPr txBox="1"/>
          <p:nvPr/>
        </p:nvSpPr>
        <p:spPr>
          <a:xfrm>
            <a:off x="2496276" y="3186185"/>
            <a:ext cx="146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143C1-0F57-CF77-6EDE-1BE76C259CC9}"/>
              </a:ext>
            </a:extLst>
          </p:cNvPr>
          <p:cNvSpPr txBox="1"/>
          <p:nvPr/>
        </p:nvSpPr>
        <p:spPr>
          <a:xfrm>
            <a:off x="2813027" y="4023429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A46564-8750-0438-9617-3B5FC76F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293" y="4748410"/>
            <a:ext cx="999419" cy="4997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0D9963-FAA1-6DBD-2212-C496B9CDB626}"/>
              </a:ext>
            </a:extLst>
          </p:cNvPr>
          <p:cNvSpPr txBox="1"/>
          <p:nvPr/>
        </p:nvSpPr>
        <p:spPr>
          <a:xfrm>
            <a:off x="2578990" y="4798210"/>
            <a:ext cx="129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MySQL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5.8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9FDD9EF-20BD-4857-925D-5D1F6398BCD5}"/>
              </a:ext>
            </a:extLst>
          </p:cNvPr>
          <p:cNvSpPr/>
          <p:nvPr/>
        </p:nvSpPr>
        <p:spPr>
          <a:xfrm>
            <a:off x="6562527" y="2279286"/>
            <a:ext cx="3463788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02017C-340F-7C6F-C4B9-4EFC144E1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6871" y="3926138"/>
            <a:ext cx="497401" cy="4974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FCA835-CC13-E3D0-EDBF-C85B7CC94476}"/>
              </a:ext>
            </a:extLst>
          </p:cNvPr>
          <p:cNvSpPr txBox="1"/>
          <p:nvPr/>
        </p:nvSpPr>
        <p:spPr>
          <a:xfrm>
            <a:off x="8416497" y="3186185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1BF53C-1AED-CE13-854A-C1B04D398D50}"/>
              </a:ext>
            </a:extLst>
          </p:cNvPr>
          <p:cNvSpPr txBox="1"/>
          <p:nvPr/>
        </p:nvSpPr>
        <p:spPr>
          <a:xfrm>
            <a:off x="8298674" y="4023429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807796-63C8-5A47-6723-2CC26F7F7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861" y="4748410"/>
            <a:ext cx="999419" cy="4997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768937-DEC3-162D-D5FC-75E8C80C5BE6}"/>
              </a:ext>
            </a:extLst>
          </p:cNvPr>
          <p:cNvSpPr txBox="1"/>
          <p:nvPr/>
        </p:nvSpPr>
        <p:spPr>
          <a:xfrm>
            <a:off x="8129558" y="4798210"/>
            <a:ext cx="129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MySQL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ECD2C-6AF6-029D-7DA7-5190B2272BFB}"/>
              </a:ext>
            </a:extLst>
          </p:cNvPr>
          <p:cNvSpPr txBox="1"/>
          <p:nvPr/>
        </p:nvSpPr>
        <p:spPr>
          <a:xfrm>
            <a:off x="5410732" y="2505936"/>
            <a:ext cx="576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TEST ENVIRONMENT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5DD37A-ED6A-A3DA-90FB-C422772504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86" y="3091756"/>
            <a:ext cx="588967" cy="5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06A2C-E39E-5230-7E6F-71099ED14CEC}"/>
              </a:ext>
            </a:extLst>
          </p:cNvPr>
          <p:cNvSpPr txBox="1"/>
          <p:nvPr/>
        </p:nvSpPr>
        <p:spPr>
          <a:xfrm>
            <a:off x="1105012" y="2166544"/>
            <a:ext cx="6673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given application is developed on a given operation system (usually Windows)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933C3-BEE2-D182-420D-A555BE1E5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12" y="2699189"/>
            <a:ext cx="2515782" cy="25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0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ECCB3-3E6A-6E10-AA4F-177EA4E9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938" y="2847668"/>
            <a:ext cx="3217141" cy="232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BB76F-ED5D-CA06-431B-44819E3A2C15}"/>
              </a:ext>
            </a:extLst>
          </p:cNvPr>
          <p:cNvSpPr txBox="1"/>
          <p:nvPr/>
        </p:nvSpPr>
        <p:spPr>
          <a:xfrm>
            <a:off x="1020548" y="1961604"/>
            <a:ext cx="690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 was first released back in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003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Boot</a:t>
            </a:r>
          </a:p>
        </p:txBody>
      </p:sp>
      <p:pic>
        <p:nvPicPr>
          <p:cNvPr id="2" name="Graphic 1" descr="Checkmark">
            <a:extLst>
              <a:ext uri="{FF2B5EF4-FFF2-40B4-BE49-F238E27FC236}">
                <a16:creationId xmlns:a16="http://schemas.microsoft.com/office/drawing/2014/main" id="{BB3FB2A8-1764-AE14-4D95-D3723434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1583801"/>
            <a:ext cx="662269" cy="662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B4273-3E2F-D17D-4E62-F8541AF477CC}"/>
              </a:ext>
            </a:extLst>
          </p:cNvPr>
          <p:cNvSpPr txBox="1"/>
          <p:nvPr/>
        </p:nvSpPr>
        <p:spPr>
          <a:xfrm>
            <a:off x="2347930" y="1684102"/>
            <a:ext cx="771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you can create standalone Spring applications</a:t>
            </a:r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973781DA-FAEB-EBA5-0916-BF9C92926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2565964"/>
            <a:ext cx="662269" cy="662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2668BB-8EE8-D31E-1837-BD0D15D1F9D8}"/>
              </a:ext>
            </a:extLst>
          </p:cNvPr>
          <p:cNvSpPr txBox="1"/>
          <p:nvPr/>
        </p:nvSpPr>
        <p:spPr>
          <a:xfrm>
            <a:off x="2347930" y="2483385"/>
            <a:ext cx="7710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#2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embed Tomcat, Jetty or Undertow directly (we can create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.jar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 as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.war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deployment)</a:t>
            </a:r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0DDDA25B-FEF8-B578-635E-39C840F0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3631067"/>
            <a:ext cx="662269" cy="6622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74FEDE-A945-0A3F-109E-C0188E12D647}"/>
              </a:ext>
            </a:extLst>
          </p:cNvPr>
          <p:cNvSpPr txBox="1"/>
          <p:nvPr/>
        </p:nvSpPr>
        <p:spPr>
          <a:xfrm>
            <a:off x="2347930" y="3548488"/>
            <a:ext cx="7710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#3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Spring boot provides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starter dependencies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simplify your build configurations </a:t>
            </a:r>
          </a:p>
        </p:txBody>
      </p:sp>
    </p:spTree>
    <p:extLst>
      <p:ext uri="{BB962C8B-B14F-4D97-AF65-F5344CB8AC3E}">
        <p14:creationId xmlns:p14="http://schemas.microsoft.com/office/powerpoint/2010/main" val="38250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06A2C-E39E-5230-7E6F-71099ED14CEC}"/>
              </a:ext>
            </a:extLst>
          </p:cNvPr>
          <p:cNvSpPr txBox="1"/>
          <p:nvPr/>
        </p:nvSpPr>
        <p:spPr>
          <a:xfrm>
            <a:off x="1105012" y="2166544"/>
            <a:ext cx="6673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given application is developed on a given operation system (usually Windows)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542CE8E-CB68-7F90-D034-7907730DA106}"/>
              </a:ext>
            </a:extLst>
          </p:cNvPr>
          <p:cNvSpPr/>
          <p:nvPr/>
        </p:nvSpPr>
        <p:spPr>
          <a:xfrm>
            <a:off x="1105012" y="3190790"/>
            <a:ext cx="68913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developers or test engineers may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other operation systems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(other versions etc.)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933C3-BEE2-D182-420D-A555BE1E5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12" y="2699189"/>
            <a:ext cx="2515782" cy="25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4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06A2C-E39E-5230-7E6F-71099ED14CEC}"/>
              </a:ext>
            </a:extLst>
          </p:cNvPr>
          <p:cNvSpPr txBox="1"/>
          <p:nvPr/>
        </p:nvSpPr>
        <p:spPr>
          <a:xfrm>
            <a:off x="1105012" y="2166544"/>
            <a:ext cx="6673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given application is developed on a given operation system (usually Windows)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542CE8E-CB68-7F90-D034-7907730DA106}"/>
              </a:ext>
            </a:extLst>
          </p:cNvPr>
          <p:cNvSpPr/>
          <p:nvPr/>
        </p:nvSpPr>
        <p:spPr>
          <a:xfrm>
            <a:off x="1105012" y="3190790"/>
            <a:ext cx="68913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developers or test engineers may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other operation systems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(other versions etc.)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7967F-1277-F2C2-1392-4F1503A0D6A7}"/>
              </a:ext>
            </a:extLst>
          </p:cNvPr>
          <p:cNvSpPr txBox="1"/>
          <p:nvPr/>
        </p:nvSpPr>
        <p:spPr>
          <a:xfrm>
            <a:off x="1105012" y="4298412"/>
            <a:ext cx="77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DIFFERENCES IN THE ENVIRONMENTS !!!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933C3-BEE2-D182-420D-A555BE1E5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12" y="2699189"/>
            <a:ext cx="2515782" cy="25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06A2C-E39E-5230-7E6F-71099ED14CEC}"/>
              </a:ext>
            </a:extLst>
          </p:cNvPr>
          <p:cNvSpPr txBox="1"/>
          <p:nvPr/>
        </p:nvSpPr>
        <p:spPr>
          <a:xfrm>
            <a:off x="1105012" y="2166544"/>
            <a:ext cx="6673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given application is developed on a given operation system (usually Windows)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542CE8E-CB68-7F90-D034-7907730DA106}"/>
              </a:ext>
            </a:extLst>
          </p:cNvPr>
          <p:cNvSpPr/>
          <p:nvPr/>
        </p:nvSpPr>
        <p:spPr>
          <a:xfrm>
            <a:off x="1105012" y="3190790"/>
            <a:ext cx="68913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developers or test engineers may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other operation systems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(other versions etc.)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7967F-1277-F2C2-1392-4F1503A0D6A7}"/>
              </a:ext>
            </a:extLst>
          </p:cNvPr>
          <p:cNvSpPr txBox="1"/>
          <p:nvPr/>
        </p:nvSpPr>
        <p:spPr>
          <a:xfrm>
            <a:off x="1105012" y="4298412"/>
            <a:ext cx="77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DIFFERENCES IN THE ENVIRONMENTS 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34A4B-3DCE-122B-58A9-5E1A93846D08}"/>
              </a:ext>
            </a:extLst>
          </p:cNvPr>
          <p:cNvSpPr txBox="1"/>
          <p:nvPr/>
        </p:nvSpPr>
        <p:spPr>
          <a:xfrm>
            <a:off x="1105012" y="5036702"/>
            <a:ext cx="7205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solve this problem? we can use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virual machines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any probem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933C3-BEE2-D182-420D-A555BE1E5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12" y="2699189"/>
            <a:ext cx="2515782" cy="25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86C01-049D-E8CC-8063-2E8A447F51EF}"/>
              </a:ext>
            </a:extLst>
          </p:cNvPr>
          <p:cNvSpPr txBox="1"/>
          <p:nvPr/>
        </p:nvSpPr>
        <p:spPr>
          <a:xfrm>
            <a:off x="4684648" y="3099392"/>
            <a:ext cx="65678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using virtualization and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virtual </a:t>
            </a: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there are always the virtual operation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systems (guest OS) that are on the top of the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 system (host OS)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ECAD7-FA8E-16BB-D079-B9764087CA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38" y="2885109"/>
            <a:ext cx="2367558" cy="23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07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802648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802648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4118896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HYPERVISOR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802648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4118896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HYPERVISOR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1175243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A88EEA-A7AE-4A9C-0844-068863D9BA5C}"/>
              </a:ext>
            </a:extLst>
          </p:cNvPr>
          <p:cNvSpPr/>
          <p:nvPr/>
        </p:nvSpPr>
        <p:spPr>
          <a:xfrm>
            <a:off x="912431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802648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4118896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HYPERVISOR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1175243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A88EEA-A7AE-4A9C-0844-068863D9BA5C}"/>
              </a:ext>
            </a:extLst>
          </p:cNvPr>
          <p:cNvSpPr/>
          <p:nvPr/>
        </p:nvSpPr>
        <p:spPr>
          <a:xfrm>
            <a:off x="912431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67544-B7FC-55D6-7443-7C02A597A04E}"/>
              </a:ext>
            </a:extLst>
          </p:cNvPr>
          <p:cNvSpPr txBox="1"/>
          <p:nvPr/>
        </p:nvSpPr>
        <p:spPr>
          <a:xfrm>
            <a:off x="2828315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70D14C-0650-DA5B-802D-1F7AB83829EA}"/>
              </a:ext>
            </a:extLst>
          </p:cNvPr>
          <p:cNvSpPr/>
          <p:nvPr/>
        </p:nvSpPr>
        <p:spPr>
          <a:xfrm>
            <a:off x="2565503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7" grpId="0" animBg="1"/>
      <p:bldP spid="20" grpId="0" animBg="1"/>
      <p:bldP spid="2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802648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4118896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HYPERVISOR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1175243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A88EEA-A7AE-4A9C-0844-068863D9BA5C}"/>
              </a:ext>
            </a:extLst>
          </p:cNvPr>
          <p:cNvSpPr/>
          <p:nvPr/>
        </p:nvSpPr>
        <p:spPr>
          <a:xfrm>
            <a:off x="912431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67544-B7FC-55D6-7443-7C02A597A04E}"/>
              </a:ext>
            </a:extLst>
          </p:cNvPr>
          <p:cNvSpPr txBox="1"/>
          <p:nvPr/>
        </p:nvSpPr>
        <p:spPr>
          <a:xfrm>
            <a:off x="2828315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70D14C-0650-DA5B-802D-1F7AB83829EA}"/>
              </a:ext>
            </a:extLst>
          </p:cNvPr>
          <p:cNvSpPr/>
          <p:nvPr/>
        </p:nvSpPr>
        <p:spPr>
          <a:xfrm>
            <a:off x="2565503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25C7A-029A-AA70-5357-52FF1AE9E7A5}"/>
              </a:ext>
            </a:extLst>
          </p:cNvPr>
          <p:cNvSpPr txBox="1"/>
          <p:nvPr/>
        </p:nvSpPr>
        <p:spPr>
          <a:xfrm>
            <a:off x="4478281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C4404A-9CCC-DC75-E693-F06CE8BAA7DD}"/>
              </a:ext>
            </a:extLst>
          </p:cNvPr>
          <p:cNvSpPr/>
          <p:nvPr/>
        </p:nvSpPr>
        <p:spPr>
          <a:xfrm>
            <a:off x="4215469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Boot</a:t>
            </a:r>
          </a:p>
        </p:txBody>
      </p:sp>
      <p:pic>
        <p:nvPicPr>
          <p:cNvPr id="2" name="Graphic 1" descr="Checkmark">
            <a:extLst>
              <a:ext uri="{FF2B5EF4-FFF2-40B4-BE49-F238E27FC236}">
                <a16:creationId xmlns:a16="http://schemas.microsoft.com/office/drawing/2014/main" id="{BB3FB2A8-1764-AE14-4D95-D3723434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1583801"/>
            <a:ext cx="662269" cy="662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B4273-3E2F-D17D-4E62-F8541AF477CC}"/>
              </a:ext>
            </a:extLst>
          </p:cNvPr>
          <p:cNvSpPr txBox="1"/>
          <p:nvPr/>
        </p:nvSpPr>
        <p:spPr>
          <a:xfrm>
            <a:off x="2347930" y="1684102"/>
            <a:ext cx="771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you can create standalone Spring applications</a:t>
            </a:r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973781DA-FAEB-EBA5-0916-BF9C92926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2565964"/>
            <a:ext cx="662269" cy="662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2668BB-8EE8-D31E-1837-BD0D15D1F9D8}"/>
              </a:ext>
            </a:extLst>
          </p:cNvPr>
          <p:cNvSpPr txBox="1"/>
          <p:nvPr/>
        </p:nvSpPr>
        <p:spPr>
          <a:xfrm>
            <a:off x="2347930" y="2483385"/>
            <a:ext cx="7710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#2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embed Tomcat, Jetty or Undertow directly (we can create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.jar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 as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.war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deployment)</a:t>
            </a:r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0DDDA25B-FEF8-B578-635E-39C840F0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3631067"/>
            <a:ext cx="662269" cy="6622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74FEDE-A945-0A3F-109E-C0188E12D647}"/>
              </a:ext>
            </a:extLst>
          </p:cNvPr>
          <p:cNvSpPr txBox="1"/>
          <p:nvPr/>
        </p:nvSpPr>
        <p:spPr>
          <a:xfrm>
            <a:off x="2347930" y="3548488"/>
            <a:ext cx="7710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#3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Spring boot provides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starter dependencies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simplify your build configurations </a:t>
            </a:r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307F10D3-28F9-B494-4195-1A952717B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4712234"/>
            <a:ext cx="662269" cy="662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018761-2DF7-DF7E-698E-F335F076C135}"/>
              </a:ext>
            </a:extLst>
          </p:cNvPr>
          <p:cNvSpPr txBox="1"/>
          <p:nvPr/>
        </p:nvSpPr>
        <p:spPr>
          <a:xfrm>
            <a:off x="2347930" y="4629655"/>
            <a:ext cx="7710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#4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automatically configures Spring and 3rd party libraries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361271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802648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4118896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HYPERVISOR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1175243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A88EEA-A7AE-4A9C-0844-068863D9BA5C}"/>
              </a:ext>
            </a:extLst>
          </p:cNvPr>
          <p:cNvSpPr/>
          <p:nvPr/>
        </p:nvSpPr>
        <p:spPr>
          <a:xfrm>
            <a:off x="912431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67544-B7FC-55D6-7443-7C02A597A04E}"/>
              </a:ext>
            </a:extLst>
          </p:cNvPr>
          <p:cNvSpPr txBox="1"/>
          <p:nvPr/>
        </p:nvSpPr>
        <p:spPr>
          <a:xfrm>
            <a:off x="2828315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70D14C-0650-DA5B-802D-1F7AB83829EA}"/>
              </a:ext>
            </a:extLst>
          </p:cNvPr>
          <p:cNvSpPr/>
          <p:nvPr/>
        </p:nvSpPr>
        <p:spPr>
          <a:xfrm>
            <a:off x="2565503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25C7A-029A-AA70-5357-52FF1AE9E7A5}"/>
              </a:ext>
            </a:extLst>
          </p:cNvPr>
          <p:cNvSpPr txBox="1"/>
          <p:nvPr/>
        </p:nvSpPr>
        <p:spPr>
          <a:xfrm>
            <a:off x="4478281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C4404A-9CCC-DC75-E693-F06CE8BAA7DD}"/>
              </a:ext>
            </a:extLst>
          </p:cNvPr>
          <p:cNvSpPr/>
          <p:nvPr/>
        </p:nvSpPr>
        <p:spPr>
          <a:xfrm>
            <a:off x="4215469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B7E92-F75E-7715-88D8-4605C062E8A1}"/>
              </a:ext>
            </a:extLst>
          </p:cNvPr>
          <p:cNvSpPr txBox="1"/>
          <p:nvPr/>
        </p:nvSpPr>
        <p:spPr>
          <a:xfrm>
            <a:off x="5997620" y="1682055"/>
            <a:ext cx="566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virtual machines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 a lot of memory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the host OS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5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802648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4118896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HYPERVISOR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1175243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A88EEA-A7AE-4A9C-0844-068863D9BA5C}"/>
              </a:ext>
            </a:extLst>
          </p:cNvPr>
          <p:cNvSpPr/>
          <p:nvPr/>
        </p:nvSpPr>
        <p:spPr>
          <a:xfrm>
            <a:off x="912431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67544-B7FC-55D6-7443-7C02A597A04E}"/>
              </a:ext>
            </a:extLst>
          </p:cNvPr>
          <p:cNvSpPr txBox="1"/>
          <p:nvPr/>
        </p:nvSpPr>
        <p:spPr>
          <a:xfrm>
            <a:off x="2828315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70D14C-0650-DA5B-802D-1F7AB83829EA}"/>
              </a:ext>
            </a:extLst>
          </p:cNvPr>
          <p:cNvSpPr/>
          <p:nvPr/>
        </p:nvSpPr>
        <p:spPr>
          <a:xfrm>
            <a:off x="2565503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25C7A-029A-AA70-5357-52FF1AE9E7A5}"/>
              </a:ext>
            </a:extLst>
          </p:cNvPr>
          <p:cNvSpPr txBox="1"/>
          <p:nvPr/>
        </p:nvSpPr>
        <p:spPr>
          <a:xfrm>
            <a:off x="4478281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C4404A-9CCC-DC75-E693-F06CE8BAA7DD}"/>
              </a:ext>
            </a:extLst>
          </p:cNvPr>
          <p:cNvSpPr/>
          <p:nvPr/>
        </p:nvSpPr>
        <p:spPr>
          <a:xfrm>
            <a:off x="4215469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B7E92-F75E-7715-88D8-4605C062E8A1}"/>
              </a:ext>
            </a:extLst>
          </p:cNvPr>
          <p:cNvSpPr txBox="1"/>
          <p:nvPr/>
        </p:nvSpPr>
        <p:spPr>
          <a:xfrm>
            <a:off x="5997620" y="1682055"/>
            <a:ext cx="566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virtual machines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 a lot of memory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the host OS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4479896C-BA0F-1DCB-1415-03BEDBCCDF96}"/>
              </a:ext>
            </a:extLst>
          </p:cNvPr>
          <p:cNvSpPr/>
          <p:nvPr/>
        </p:nvSpPr>
        <p:spPr>
          <a:xfrm>
            <a:off x="5997620" y="2661809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boot time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9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802648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4118896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HYPERVISOR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1175243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A88EEA-A7AE-4A9C-0844-068863D9BA5C}"/>
              </a:ext>
            </a:extLst>
          </p:cNvPr>
          <p:cNvSpPr/>
          <p:nvPr/>
        </p:nvSpPr>
        <p:spPr>
          <a:xfrm>
            <a:off x="912431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67544-B7FC-55D6-7443-7C02A597A04E}"/>
              </a:ext>
            </a:extLst>
          </p:cNvPr>
          <p:cNvSpPr txBox="1"/>
          <p:nvPr/>
        </p:nvSpPr>
        <p:spPr>
          <a:xfrm>
            <a:off x="2828315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70D14C-0650-DA5B-802D-1F7AB83829EA}"/>
              </a:ext>
            </a:extLst>
          </p:cNvPr>
          <p:cNvSpPr/>
          <p:nvPr/>
        </p:nvSpPr>
        <p:spPr>
          <a:xfrm>
            <a:off x="2565503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25C7A-029A-AA70-5357-52FF1AE9E7A5}"/>
              </a:ext>
            </a:extLst>
          </p:cNvPr>
          <p:cNvSpPr txBox="1"/>
          <p:nvPr/>
        </p:nvSpPr>
        <p:spPr>
          <a:xfrm>
            <a:off x="4478281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C4404A-9CCC-DC75-E693-F06CE8BAA7DD}"/>
              </a:ext>
            </a:extLst>
          </p:cNvPr>
          <p:cNvSpPr/>
          <p:nvPr/>
        </p:nvSpPr>
        <p:spPr>
          <a:xfrm>
            <a:off x="4215469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B7E92-F75E-7715-88D8-4605C062E8A1}"/>
              </a:ext>
            </a:extLst>
          </p:cNvPr>
          <p:cNvSpPr txBox="1"/>
          <p:nvPr/>
        </p:nvSpPr>
        <p:spPr>
          <a:xfrm>
            <a:off x="5997620" y="1682055"/>
            <a:ext cx="566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virtual machines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 a lot of memory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the host OS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4479896C-BA0F-1DCB-1415-03BEDBCCDF96}"/>
              </a:ext>
            </a:extLst>
          </p:cNvPr>
          <p:cNvSpPr/>
          <p:nvPr/>
        </p:nvSpPr>
        <p:spPr>
          <a:xfrm>
            <a:off x="5997620" y="2661809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boot time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8FF0BB-0313-0991-CEAB-08F16BA8049D}"/>
              </a:ext>
            </a:extLst>
          </p:cNvPr>
          <p:cNvSpPr/>
          <p:nvPr/>
        </p:nvSpPr>
        <p:spPr>
          <a:xfrm>
            <a:off x="5997620" y="3266007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 to scale up</a:t>
            </a:r>
          </a:p>
        </p:txBody>
      </p:sp>
    </p:spTree>
    <p:extLst>
      <p:ext uri="{BB962C8B-B14F-4D97-AF65-F5344CB8AC3E}">
        <p14:creationId xmlns:p14="http://schemas.microsoft.com/office/powerpoint/2010/main" val="9063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802648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4118896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HYPERVISOR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1175243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A88EEA-A7AE-4A9C-0844-068863D9BA5C}"/>
              </a:ext>
            </a:extLst>
          </p:cNvPr>
          <p:cNvSpPr/>
          <p:nvPr/>
        </p:nvSpPr>
        <p:spPr>
          <a:xfrm>
            <a:off x="912431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67544-B7FC-55D6-7443-7C02A597A04E}"/>
              </a:ext>
            </a:extLst>
          </p:cNvPr>
          <p:cNvSpPr txBox="1"/>
          <p:nvPr/>
        </p:nvSpPr>
        <p:spPr>
          <a:xfrm>
            <a:off x="2828315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70D14C-0650-DA5B-802D-1F7AB83829EA}"/>
              </a:ext>
            </a:extLst>
          </p:cNvPr>
          <p:cNvSpPr/>
          <p:nvPr/>
        </p:nvSpPr>
        <p:spPr>
          <a:xfrm>
            <a:off x="2565503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25C7A-029A-AA70-5357-52FF1AE9E7A5}"/>
              </a:ext>
            </a:extLst>
          </p:cNvPr>
          <p:cNvSpPr txBox="1"/>
          <p:nvPr/>
        </p:nvSpPr>
        <p:spPr>
          <a:xfrm>
            <a:off x="4478281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C4404A-9CCC-DC75-E693-F06CE8BAA7DD}"/>
              </a:ext>
            </a:extLst>
          </p:cNvPr>
          <p:cNvSpPr/>
          <p:nvPr/>
        </p:nvSpPr>
        <p:spPr>
          <a:xfrm>
            <a:off x="4215469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B7E92-F75E-7715-88D8-4605C062E8A1}"/>
              </a:ext>
            </a:extLst>
          </p:cNvPr>
          <p:cNvSpPr txBox="1"/>
          <p:nvPr/>
        </p:nvSpPr>
        <p:spPr>
          <a:xfrm>
            <a:off x="5997620" y="1682055"/>
            <a:ext cx="566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virtual machines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 a lot of memory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the host OS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4479896C-BA0F-1DCB-1415-03BEDBCCDF96}"/>
              </a:ext>
            </a:extLst>
          </p:cNvPr>
          <p:cNvSpPr/>
          <p:nvPr/>
        </p:nvSpPr>
        <p:spPr>
          <a:xfrm>
            <a:off x="5997620" y="2661809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boot time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9E13D96A-D0C2-3A53-4ED8-8B6B91DA416E}"/>
              </a:ext>
            </a:extLst>
          </p:cNvPr>
          <p:cNvSpPr/>
          <p:nvPr/>
        </p:nvSpPr>
        <p:spPr>
          <a:xfrm>
            <a:off x="5997620" y="3820039"/>
            <a:ext cx="5845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GB" sz="2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unning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virtual machines (VMs) leads to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unstable performance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8FF0BB-0313-0991-CEAB-08F16BA8049D}"/>
              </a:ext>
            </a:extLst>
          </p:cNvPr>
          <p:cNvSpPr/>
          <p:nvPr/>
        </p:nvSpPr>
        <p:spPr>
          <a:xfrm>
            <a:off x="5997620" y="3266007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 to scale up</a:t>
            </a:r>
          </a:p>
        </p:txBody>
      </p:sp>
    </p:spTree>
    <p:extLst>
      <p:ext uri="{BB962C8B-B14F-4D97-AF65-F5344CB8AC3E}">
        <p14:creationId xmlns:p14="http://schemas.microsoft.com/office/powerpoint/2010/main" val="32333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802648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4118896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HYPERVISOR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1175243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A88EEA-A7AE-4A9C-0844-068863D9BA5C}"/>
              </a:ext>
            </a:extLst>
          </p:cNvPr>
          <p:cNvSpPr/>
          <p:nvPr/>
        </p:nvSpPr>
        <p:spPr>
          <a:xfrm>
            <a:off x="912431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67544-B7FC-55D6-7443-7C02A597A04E}"/>
              </a:ext>
            </a:extLst>
          </p:cNvPr>
          <p:cNvSpPr txBox="1"/>
          <p:nvPr/>
        </p:nvSpPr>
        <p:spPr>
          <a:xfrm>
            <a:off x="2828315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70D14C-0650-DA5B-802D-1F7AB83829EA}"/>
              </a:ext>
            </a:extLst>
          </p:cNvPr>
          <p:cNvSpPr/>
          <p:nvPr/>
        </p:nvSpPr>
        <p:spPr>
          <a:xfrm>
            <a:off x="2565503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25C7A-029A-AA70-5357-52FF1AE9E7A5}"/>
              </a:ext>
            </a:extLst>
          </p:cNvPr>
          <p:cNvSpPr txBox="1"/>
          <p:nvPr/>
        </p:nvSpPr>
        <p:spPr>
          <a:xfrm>
            <a:off x="4478281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C4404A-9CCC-DC75-E693-F06CE8BAA7DD}"/>
              </a:ext>
            </a:extLst>
          </p:cNvPr>
          <p:cNvSpPr/>
          <p:nvPr/>
        </p:nvSpPr>
        <p:spPr>
          <a:xfrm>
            <a:off x="4215469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B7E92-F75E-7715-88D8-4605C062E8A1}"/>
              </a:ext>
            </a:extLst>
          </p:cNvPr>
          <p:cNvSpPr txBox="1"/>
          <p:nvPr/>
        </p:nvSpPr>
        <p:spPr>
          <a:xfrm>
            <a:off x="5997620" y="1682055"/>
            <a:ext cx="566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virtual machines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 a lot of memory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the host OS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4479896C-BA0F-1DCB-1415-03BEDBCCDF96}"/>
              </a:ext>
            </a:extLst>
          </p:cNvPr>
          <p:cNvSpPr/>
          <p:nvPr/>
        </p:nvSpPr>
        <p:spPr>
          <a:xfrm>
            <a:off x="5997620" y="2661809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boot time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9E13D96A-D0C2-3A53-4ED8-8B6B91DA416E}"/>
              </a:ext>
            </a:extLst>
          </p:cNvPr>
          <p:cNvSpPr/>
          <p:nvPr/>
        </p:nvSpPr>
        <p:spPr>
          <a:xfrm>
            <a:off x="5997620" y="3820039"/>
            <a:ext cx="5845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GB" sz="2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unning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virtual machines (VMs) leads to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unstable performance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8FF0BB-0313-0991-CEAB-08F16BA8049D}"/>
              </a:ext>
            </a:extLst>
          </p:cNvPr>
          <p:cNvSpPr/>
          <p:nvPr/>
        </p:nvSpPr>
        <p:spPr>
          <a:xfrm>
            <a:off x="5997620" y="3266007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 to scale up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16B22B-BE81-83B5-0650-8369BE94D36F}"/>
              </a:ext>
            </a:extLst>
          </p:cNvPr>
          <p:cNvSpPr/>
          <p:nvPr/>
        </p:nvSpPr>
        <p:spPr>
          <a:xfrm>
            <a:off x="5997620" y="4721710"/>
            <a:ext cx="5845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application on the server needs an independent VM </a:t>
            </a:r>
          </a:p>
        </p:txBody>
      </p:sp>
    </p:spTree>
    <p:extLst>
      <p:ext uri="{BB962C8B-B14F-4D97-AF65-F5344CB8AC3E}">
        <p14:creationId xmlns:p14="http://schemas.microsoft.com/office/powerpoint/2010/main" val="48903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486400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802648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4118896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HYPERVISOR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1175243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A88EEA-A7AE-4A9C-0844-068863D9BA5C}"/>
              </a:ext>
            </a:extLst>
          </p:cNvPr>
          <p:cNvSpPr/>
          <p:nvPr/>
        </p:nvSpPr>
        <p:spPr>
          <a:xfrm>
            <a:off x="912431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67544-B7FC-55D6-7443-7C02A597A04E}"/>
              </a:ext>
            </a:extLst>
          </p:cNvPr>
          <p:cNvSpPr txBox="1"/>
          <p:nvPr/>
        </p:nvSpPr>
        <p:spPr>
          <a:xfrm>
            <a:off x="2828315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70D14C-0650-DA5B-802D-1F7AB83829EA}"/>
              </a:ext>
            </a:extLst>
          </p:cNvPr>
          <p:cNvSpPr/>
          <p:nvPr/>
        </p:nvSpPr>
        <p:spPr>
          <a:xfrm>
            <a:off x="2565503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160606"/>
            <a:ext cx="1586204" cy="185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25C7A-029A-AA70-5357-52FF1AE9E7A5}"/>
              </a:ext>
            </a:extLst>
          </p:cNvPr>
          <p:cNvSpPr txBox="1"/>
          <p:nvPr/>
        </p:nvSpPr>
        <p:spPr>
          <a:xfrm>
            <a:off x="4478281" y="1765777"/>
            <a:ext cx="9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VM #3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C4404A-9CCC-DC75-E693-F06CE8BAA7DD}"/>
              </a:ext>
            </a:extLst>
          </p:cNvPr>
          <p:cNvSpPr/>
          <p:nvPr/>
        </p:nvSpPr>
        <p:spPr>
          <a:xfrm>
            <a:off x="4215469" y="337170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OS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2820127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259763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B7E92-F75E-7715-88D8-4605C062E8A1}"/>
              </a:ext>
            </a:extLst>
          </p:cNvPr>
          <p:cNvSpPr txBox="1"/>
          <p:nvPr/>
        </p:nvSpPr>
        <p:spPr>
          <a:xfrm>
            <a:off x="5997620" y="1682055"/>
            <a:ext cx="566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virtual machines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 a lot of memory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the host OS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4479896C-BA0F-1DCB-1415-03BEDBCCDF96}"/>
              </a:ext>
            </a:extLst>
          </p:cNvPr>
          <p:cNvSpPr/>
          <p:nvPr/>
        </p:nvSpPr>
        <p:spPr>
          <a:xfrm>
            <a:off x="5997620" y="2661809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boot time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9E13D96A-D0C2-3A53-4ED8-8B6B91DA416E}"/>
              </a:ext>
            </a:extLst>
          </p:cNvPr>
          <p:cNvSpPr/>
          <p:nvPr/>
        </p:nvSpPr>
        <p:spPr>
          <a:xfrm>
            <a:off x="5997620" y="3820039"/>
            <a:ext cx="5845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GB" sz="2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unning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virtual machines (VMs) leads to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unstable performance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8FF0BB-0313-0991-CEAB-08F16BA8049D}"/>
              </a:ext>
            </a:extLst>
          </p:cNvPr>
          <p:cNvSpPr/>
          <p:nvPr/>
        </p:nvSpPr>
        <p:spPr>
          <a:xfrm>
            <a:off x="5997620" y="3266007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 to scale up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16B22B-BE81-83B5-0650-8369BE94D36F}"/>
              </a:ext>
            </a:extLst>
          </p:cNvPr>
          <p:cNvSpPr/>
          <p:nvPr/>
        </p:nvSpPr>
        <p:spPr>
          <a:xfrm>
            <a:off x="5997620" y="4721710"/>
            <a:ext cx="5845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application on the server needs an independent VM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786148-AFD1-ABBD-9E9F-673A156C0D65}"/>
              </a:ext>
            </a:extLst>
          </p:cNvPr>
          <p:cNvSpPr/>
          <p:nvPr/>
        </p:nvSpPr>
        <p:spPr>
          <a:xfrm>
            <a:off x="5997620" y="5723196"/>
            <a:ext cx="5845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can not be shared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the applications (and VMs)</a:t>
            </a:r>
          </a:p>
        </p:txBody>
      </p:sp>
    </p:spTree>
    <p:extLst>
      <p:ext uri="{BB962C8B-B14F-4D97-AF65-F5344CB8AC3E}">
        <p14:creationId xmlns:p14="http://schemas.microsoft.com/office/powerpoint/2010/main" val="167115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309116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06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309116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625364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56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309116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625364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3941612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ENGINE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8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309116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625364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3941612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ENGINE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8782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3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Boot</a:t>
            </a:r>
          </a:p>
        </p:txBody>
      </p:sp>
      <p:pic>
        <p:nvPicPr>
          <p:cNvPr id="2" name="Graphic 1" descr="Checkmark">
            <a:extLst>
              <a:ext uri="{FF2B5EF4-FFF2-40B4-BE49-F238E27FC236}">
                <a16:creationId xmlns:a16="http://schemas.microsoft.com/office/drawing/2014/main" id="{BB3FB2A8-1764-AE14-4D95-D3723434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1583801"/>
            <a:ext cx="662269" cy="662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B4273-3E2F-D17D-4E62-F8541AF477CC}"/>
              </a:ext>
            </a:extLst>
          </p:cNvPr>
          <p:cNvSpPr txBox="1"/>
          <p:nvPr/>
        </p:nvSpPr>
        <p:spPr>
          <a:xfrm>
            <a:off x="2347930" y="1684102"/>
            <a:ext cx="771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you can create standalone Spring applications</a:t>
            </a:r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973781DA-FAEB-EBA5-0916-BF9C92926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2565964"/>
            <a:ext cx="662269" cy="662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2668BB-8EE8-D31E-1837-BD0D15D1F9D8}"/>
              </a:ext>
            </a:extLst>
          </p:cNvPr>
          <p:cNvSpPr txBox="1"/>
          <p:nvPr/>
        </p:nvSpPr>
        <p:spPr>
          <a:xfrm>
            <a:off x="2347930" y="2483385"/>
            <a:ext cx="7710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#2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embed Tomcat, Jetty or Undertow directly (we can create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.jar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 as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.war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deployment)</a:t>
            </a:r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0DDDA25B-FEF8-B578-635E-39C840F0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3631067"/>
            <a:ext cx="662269" cy="6622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74FEDE-A945-0A3F-109E-C0188E12D647}"/>
              </a:ext>
            </a:extLst>
          </p:cNvPr>
          <p:cNvSpPr txBox="1"/>
          <p:nvPr/>
        </p:nvSpPr>
        <p:spPr>
          <a:xfrm>
            <a:off x="2347930" y="3548488"/>
            <a:ext cx="7710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#3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Spring boot provides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starter dependencies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simplify your build configurations </a:t>
            </a:r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307F10D3-28F9-B494-4195-1A952717B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4712234"/>
            <a:ext cx="662269" cy="662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018761-2DF7-DF7E-698E-F335F076C135}"/>
              </a:ext>
            </a:extLst>
          </p:cNvPr>
          <p:cNvSpPr txBox="1"/>
          <p:nvPr/>
        </p:nvSpPr>
        <p:spPr>
          <a:xfrm>
            <a:off x="2347930" y="4629655"/>
            <a:ext cx="7710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#4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automatically configures Spring and 3rd party libraries whenever possible</a:t>
            </a:r>
          </a:p>
        </p:txBody>
      </p:sp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ACBBB766-319E-FD04-6A24-FA9D27183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987" y="5649862"/>
            <a:ext cx="662269" cy="6622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83869A-02F6-51B1-BE16-77049145048E}"/>
              </a:ext>
            </a:extLst>
          </p:cNvPr>
          <p:cNvSpPr txBox="1"/>
          <p:nvPr/>
        </p:nvSpPr>
        <p:spPr>
          <a:xfrm>
            <a:off x="2347930" y="5750163"/>
            <a:ext cx="771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#5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no need for XML based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76061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309116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625364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3941612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ENGINE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8782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A9DAA-3889-5057-E3E3-81399D83D525}"/>
              </a:ext>
            </a:extLst>
          </p:cNvPr>
          <p:cNvSpPr txBox="1"/>
          <p:nvPr/>
        </p:nvSpPr>
        <p:spPr>
          <a:xfrm>
            <a:off x="24726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#2</a:t>
            </a:r>
          </a:p>
        </p:txBody>
      </p:sp>
    </p:spTree>
    <p:extLst>
      <p:ext uri="{BB962C8B-B14F-4D97-AF65-F5344CB8AC3E}">
        <p14:creationId xmlns:p14="http://schemas.microsoft.com/office/powerpoint/2010/main" val="29417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8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309116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625364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3941612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ENGINE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8782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A9DAA-3889-5057-E3E3-81399D83D525}"/>
              </a:ext>
            </a:extLst>
          </p:cNvPr>
          <p:cNvSpPr txBox="1"/>
          <p:nvPr/>
        </p:nvSpPr>
        <p:spPr>
          <a:xfrm>
            <a:off x="24726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12330-045A-14F8-61FF-D4BC47284079}"/>
              </a:ext>
            </a:extLst>
          </p:cNvPr>
          <p:cNvSpPr txBox="1"/>
          <p:nvPr/>
        </p:nvSpPr>
        <p:spPr>
          <a:xfrm>
            <a:off x="4139687" y="2161719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#3</a:t>
            </a:r>
          </a:p>
        </p:txBody>
      </p:sp>
    </p:spTree>
    <p:extLst>
      <p:ext uri="{BB962C8B-B14F-4D97-AF65-F5344CB8AC3E}">
        <p14:creationId xmlns:p14="http://schemas.microsoft.com/office/powerpoint/2010/main" val="177216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9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309116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625364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3941612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ENGINE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8782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A9DAA-3889-5057-E3E3-81399D83D525}"/>
              </a:ext>
            </a:extLst>
          </p:cNvPr>
          <p:cNvSpPr txBox="1"/>
          <p:nvPr/>
        </p:nvSpPr>
        <p:spPr>
          <a:xfrm>
            <a:off x="24726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12330-045A-14F8-61FF-D4BC47284079}"/>
              </a:ext>
            </a:extLst>
          </p:cNvPr>
          <p:cNvSpPr txBox="1"/>
          <p:nvPr/>
        </p:nvSpPr>
        <p:spPr>
          <a:xfrm>
            <a:off x="4139687" y="2161719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FBBD9-2673-795F-9F59-9D1F04AD5082}"/>
              </a:ext>
            </a:extLst>
          </p:cNvPr>
          <p:cNvSpPr txBox="1"/>
          <p:nvPr/>
        </p:nvSpPr>
        <p:spPr>
          <a:xfrm>
            <a:off x="5997620" y="2372537"/>
            <a:ext cx="566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here is no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need for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virtual machines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(VMs) at all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85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309116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625364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3941612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ENGINE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8782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A9DAA-3889-5057-E3E3-81399D83D525}"/>
              </a:ext>
            </a:extLst>
          </p:cNvPr>
          <p:cNvSpPr txBox="1"/>
          <p:nvPr/>
        </p:nvSpPr>
        <p:spPr>
          <a:xfrm>
            <a:off x="24726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12330-045A-14F8-61FF-D4BC47284079}"/>
              </a:ext>
            </a:extLst>
          </p:cNvPr>
          <p:cNvSpPr txBox="1"/>
          <p:nvPr/>
        </p:nvSpPr>
        <p:spPr>
          <a:xfrm>
            <a:off x="4139687" y="2161719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FBBD9-2673-795F-9F59-9D1F04AD5082}"/>
              </a:ext>
            </a:extLst>
          </p:cNvPr>
          <p:cNvSpPr txBox="1"/>
          <p:nvPr/>
        </p:nvSpPr>
        <p:spPr>
          <a:xfrm>
            <a:off x="5997620" y="2372537"/>
            <a:ext cx="566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here is no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need for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virtual machines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(VMs) at all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08537C4-E812-77B6-7FC2-5A3EA59047F2}"/>
              </a:ext>
            </a:extLst>
          </p:cNvPr>
          <p:cNvSpPr/>
          <p:nvPr/>
        </p:nvSpPr>
        <p:spPr>
          <a:xfrm>
            <a:off x="5997620" y="3352291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fast boot time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less memory</a:t>
            </a:r>
          </a:p>
        </p:txBody>
      </p:sp>
    </p:spTree>
    <p:extLst>
      <p:ext uri="{BB962C8B-B14F-4D97-AF65-F5344CB8AC3E}">
        <p14:creationId xmlns:p14="http://schemas.microsoft.com/office/powerpoint/2010/main" val="42648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309116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625364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3941612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ENGINE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8782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A9DAA-3889-5057-E3E3-81399D83D525}"/>
              </a:ext>
            </a:extLst>
          </p:cNvPr>
          <p:cNvSpPr txBox="1"/>
          <p:nvPr/>
        </p:nvSpPr>
        <p:spPr>
          <a:xfrm>
            <a:off x="24726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12330-045A-14F8-61FF-D4BC47284079}"/>
              </a:ext>
            </a:extLst>
          </p:cNvPr>
          <p:cNvSpPr txBox="1"/>
          <p:nvPr/>
        </p:nvSpPr>
        <p:spPr>
          <a:xfrm>
            <a:off x="4139687" y="2161719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FBBD9-2673-795F-9F59-9D1F04AD5082}"/>
              </a:ext>
            </a:extLst>
          </p:cNvPr>
          <p:cNvSpPr txBox="1"/>
          <p:nvPr/>
        </p:nvSpPr>
        <p:spPr>
          <a:xfrm>
            <a:off x="5997620" y="2372537"/>
            <a:ext cx="566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here is no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need for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virtual machines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(VMs) at all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08537C4-E812-77B6-7FC2-5A3EA59047F2}"/>
              </a:ext>
            </a:extLst>
          </p:cNvPr>
          <p:cNvSpPr/>
          <p:nvPr/>
        </p:nvSpPr>
        <p:spPr>
          <a:xfrm>
            <a:off x="5997620" y="3352291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fast boot time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less memory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E0956D2D-46EA-9BEA-87CE-7D8A5FF3713F}"/>
              </a:ext>
            </a:extLst>
          </p:cNvPr>
          <p:cNvSpPr/>
          <p:nvPr/>
        </p:nvSpPr>
        <p:spPr>
          <a:xfrm>
            <a:off x="5997620" y="4510521"/>
            <a:ext cx="5845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can be shared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among multiple containers and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9DB7E0-189E-F35A-54A0-09F6327A1B7D}"/>
              </a:ext>
            </a:extLst>
          </p:cNvPr>
          <p:cNvSpPr/>
          <p:nvPr/>
        </p:nvSpPr>
        <p:spPr>
          <a:xfrm>
            <a:off x="5997620" y="3956489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easy to scale 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EEA1C-8304-5383-9409-10969DEFEA82}"/>
              </a:ext>
            </a:extLst>
          </p:cNvPr>
          <p:cNvSpPr/>
          <p:nvPr/>
        </p:nvSpPr>
        <p:spPr>
          <a:xfrm>
            <a:off x="5997620" y="5412192"/>
            <a:ext cx="6194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DOCKER IS LIGHTWEIGHT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11742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309116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625364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3941612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ENGINE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8782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A9DAA-3889-5057-E3E3-81399D83D525}"/>
              </a:ext>
            </a:extLst>
          </p:cNvPr>
          <p:cNvSpPr txBox="1"/>
          <p:nvPr/>
        </p:nvSpPr>
        <p:spPr>
          <a:xfrm>
            <a:off x="24726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12330-045A-14F8-61FF-D4BC47284079}"/>
              </a:ext>
            </a:extLst>
          </p:cNvPr>
          <p:cNvSpPr txBox="1"/>
          <p:nvPr/>
        </p:nvSpPr>
        <p:spPr>
          <a:xfrm>
            <a:off x="4139687" y="2161719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FBBD9-2673-795F-9F59-9D1F04AD5082}"/>
              </a:ext>
            </a:extLst>
          </p:cNvPr>
          <p:cNvSpPr txBox="1"/>
          <p:nvPr/>
        </p:nvSpPr>
        <p:spPr>
          <a:xfrm>
            <a:off x="5997620" y="2372537"/>
            <a:ext cx="566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here is no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need for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virtual machines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(VMs) at all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08537C4-E812-77B6-7FC2-5A3EA59047F2}"/>
              </a:ext>
            </a:extLst>
          </p:cNvPr>
          <p:cNvSpPr/>
          <p:nvPr/>
        </p:nvSpPr>
        <p:spPr>
          <a:xfrm>
            <a:off x="5997620" y="3352291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fast boot time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less memory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E0956D2D-46EA-9BEA-87CE-7D8A5FF3713F}"/>
              </a:ext>
            </a:extLst>
          </p:cNvPr>
          <p:cNvSpPr/>
          <p:nvPr/>
        </p:nvSpPr>
        <p:spPr>
          <a:xfrm>
            <a:off x="5997620" y="4510521"/>
            <a:ext cx="5845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can be shared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among multiple containers and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9DB7E0-189E-F35A-54A0-09F6327A1B7D}"/>
              </a:ext>
            </a:extLst>
          </p:cNvPr>
          <p:cNvSpPr/>
          <p:nvPr/>
        </p:nvSpPr>
        <p:spPr>
          <a:xfrm>
            <a:off x="5997620" y="3956489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easy to scale up</a:t>
            </a:r>
          </a:p>
        </p:txBody>
      </p:sp>
    </p:spTree>
    <p:extLst>
      <p:ext uri="{BB962C8B-B14F-4D97-AF65-F5344CB8AC3E}">
        <p14:creationId xmlns:p14="http://schemas.microsoft.com/office/powerpoint/2010/main" val="380733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DE5A9-BA9E-6985-B0ED-D72BAAF413E9}"/>
              </a:ext>
            </a:extLst>
          </p:cNvPr>
          <p:cNvSpPr/>
          <p:nvPr/>
        </p:nvSpPr>
        <p:spPr>
          <a:xfrm>
            <a:off x="769363" y="5309116"/>
            <a:ext cx="4950302" cy="64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(HARDWARE)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118C80-6990-2B0E-CF3F-8C0E3F0A329F}"/>
              </a:ext>
            </a:extLst>
          </p:cNvPr>
          <p:cNvSpPr/>
          <p:nvPr/>
        </p:nvSpPr>
        <p:spPr>
          <a:xfrm>
            <a:off x="769363" y="4625364"/>
            <a:ext cx="4950302" cy="646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OS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71EBB-C3B3-55CC-0643-E281BCB608F0}"/>
              </a:ext>
            </a:extLst>
          </p:cNvPr>
          <p:cNvSpPr/>
          <p:nvPr/>
        </p:nvSpPr>
        <p:spPr>
          <a:xfrm>
            <a:off x="769363" y="3941612"/>
            <a:ext cx="4950302" cy="646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ENGINE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802431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8782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912430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912430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#1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B1F5E-E1D5-41C9-DAAB-12DDBE34743A}"/>
              </a:ext>
            </a:extLst>
          </p:cNvPr>
          <p:cNvSpPr/>
          <p:nvPr/>
        </p:nvSpPr>
        <p:spPr>
          <a:xfrm>
            <a:off x="2455503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A3B54-41B6-331D-5174-BCC8AFC4570B}"/>
              </a:ext>
            </a:extLst>
          </p:cNvPr>
          <p:cNvSpPr/>
          <p:nvPr/>
        </p:nvSpPr>
        <p:spPr>
          <a:xfrm>
            <a:off x="2565502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ED26E0-045A-5BD8-15E2-78AC4A63AE2A}"/>
              </a:ext>
            </a:extLst>
          </p:cNvPr>
          <p:cNvSpPr/>
          <p:nvPr/>
        </p:nvSpPr>
        <p:spPr>
          <a:xfrm>
            <a:off x="2565502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#2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F47559-CC14-2651-C194-4811EC7C5314}"/>
              </a:ext>
            </a:extLst>
          </p:cNvPr>
          <p:cNvSpPr/>
          <p:nvPr/>
        </p:nvSpPr>
        <p:spPr>
          <a:xfrm>
            <a:off x="4105469" y="2546683"/>
            <a:ext cx="1586204" cy="13441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FF2059-FC9C-666B-06C3-DE3AF5F62E92}"/>
              </a:ext>
            </a:extLst>
          </p:cNvPr>
          <p:cNvSpPr/>
          <p:nvPr/>
        </p:nvSpPr>
        <p:spPr>
          <a:xfrm>
            <a:off x="4215468" y="3221350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Bins / Libs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F8B97C-269D-C8DD-F09E-0ADC6E382EA9}"/>
              </a:ext>
            </a:extLst>
          </p:cNvPr>
          <p:cNvSpPr/>
          <p:nvPr/>
        </p:nvSpPr>
        <p:spPr>
          <a:xfrm>
            <a:off x="4215468" y="2660986"/>
            <a:ext cx="1345578" cy="5180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#3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A9DAA-3889-5057-E3E3-81399D83D525}"/>
              </a:ext>
            </a:extLst>
          </p:cNvPr>
          <p:cNvSpPr txBox="1"/>
          <p:nvPr/>
        </p:nvSpPr>
        <p:spPr>
          <a:xfrm>
            <a:off x="2472612" y="217236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12330-045A-14F8-61FF-D4BC47284079}"/>
              </a:ext>
            </a:extLst>
          </p:cNvPr>
          <p:cNvSpPr txBox="1"/>
          <p:nvPr/>
        </p:nvSpPr>
        <p:spPr>
          <a:xfrm>
            <a:off x="4139687" y="2161719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FBBD9-2673-795F-9F59-9D1F04AD5082}"/>
              </a:ext>
            </a:extLst>
          </p:cNvPr>
          <p:cNvSpPr txBox="1"/>
          <p:nvPr/>
        </p:nvSpPr>
        <p:spPr>
          <a:xfrm>
            <a:off x="5997620" y="2372537"/>
            <a:ext cx="5660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here is no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need for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virtual machines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(VMs) at all</a:t>
            </a:r>
            <a:endParaRPr lang="tr-TR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08537C4-E812-77B6-7FC2-5A3EA59047F2}"/>
              </a:ext>
            </a:extLst>
          </p:cNvPr>
          <p:cNvSpPr/>
          <p:nvPr/>
        </p:nvSpPr>
        <p:spPr>
          <a:xfrm>
            <a:off x="5997620" y="3352291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fast boot time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less memory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E0956D2D-46EA-9BEA-87CE-7D8A5FF3713F}"/>
              </a:ext>
            </a:extLst>
          </p:cNvPr>
          <p:cNvSpPr/>
          <p:nvPr/>
        </p:nvSpPr>
        <p:spPr>
          <a:xfrm>
            <a:off x="5997620" y="4510521"/>
            <a:ext cx="5845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can be shared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among multiple containers and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9DB7E0-189E-F35A-54A0-09F6327A1B7D}"/>
              </a:ext>
            </a:extLst>
          </p:cNvPr>
          <p:cNvSpPr/>
          <p:nvPr/>
        </p:nvSpPr>
        <p:spPr>
          <a:xfrm>
            <a:off x="5997620" y="3956489"/>
            <a:ext cx="584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easy to scale 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EEA1C-8304-5383-9409-10969DEFEA82}"/>
              </a:ext>
            </a:extLst>
          </p:cNvPr>
          <p:cNvSpPr/>
          <p:nvPr/>
        </p:nvSpPr>
        <p:spPr>
          <a:xfrm>
            <a:off x="5997620" y="5412192"/>
            <a:ext cx="6194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DOCKER IS LIGHTWEIGHT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67908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1119670" y="2835930"/>
            <a:ext cx="2192695" cy="23798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1627663" y="2382320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1350970" y="3574682"/>
            <a:ext cx="1718802" cy="51809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dependencies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1350970" y="3014318"/>
            <a:ext cx="1718802" cy="51809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17A526-5009-AC13-7725-D1E4D93EE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0970" y="4405027"/>
            <a:ext cx="497401" cy="497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43B006-3E2E-524D-0AD2-B4A19CB4E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671" y="4420434"/>
            <a:ext cx="999419" cy="4997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76798E-65B1-CE06-6B27-AFE176BA6A72}"/>
              </a:ext>
            </a:extLst>
          </p:cNvPr>
          <p:cNvSpPr txBox="1"/>
          <p:nvPr/>
        </p:nvSpPr>
        <p:spPr>
          <a:xfrm>
            <a:off x="4068764" y="1529132"/>
            <a:ext cx="73329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container is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package that consists</a:t>
            </a: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all the dependencies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required to run an application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source code, JDK and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the dpenedencies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containers can run on the same hardware and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containers maintains isolated apps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SAME CONTAINER ALWAYS YIELD THE EXACT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SAME EXECUTION BEHAVIOR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build, test and run in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 same environment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 animBg="1"/>
      <p:bldP spid="24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9E46B-BAE0-3955-5F17-D8B18C7F7CF4}"/>
              </a:ext>
            </a:extLst>
          </p:cNvPr>
          <p:cNvSpPr/>
          <p:nvPr/>
        </p:nvSpPr>
        <p:spPr>
          <a:xfrm>
            <a:off x="2435286" y="2863922"/>
            <a:ext cx="2192695" cy="23798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1791-F20C-DAE7-171A-01EAE329B0A9}"/>
              </a:ext>
            </a:extLst>
          </p:cNvPr>
          <p:cNvSpPr txBox="1"/>
          <p:nvPr/>
        </p:nvSpPr>
        <p:spPr>
          <a:xfrm>
            <a:off x="2943279" y="2410312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8B27E-1689-308E-4600-1F8EE3E4BFD5}"/>
              </a:ext>
            </a:extLst>
          </p:cNvPr>
          <p:cNvSpPr/>
          <p:nvPr/>
        </p:nvSpPr>
        <p:spPr>
          <a:xfrm>
            <a:off x="2666586" y="3602674"/>
            <a:ext cx="1718802" cy="51809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dependencies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1A4038-F9B9-639A-0BE8-36754B1E21D1}"/>
              </a:ext>
            </a:extLst>
          </p:cNvPr>
          <p:cNvSpPr/>
          <p:nvPr/>
        </p:nvSpPr>
        <p:spPr>
          <a:xfrm>
            <a:off x="2666586" y="3042310"/>
            <a:ext cx="1718802" cy="51809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17A526-5009-AC13-7725-D1E4D93EE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586" y="4433019"/>
            <a:ext cx="497401" cy="497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43B006-3E2E-524D-0AD2-B4A19CB4E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87" y="4448426"/>
            <a:ext cx="999419" cy="49971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BC914D-F9F2-2FC8-52DA-5BB2AA37633B}"/>
              </a:ext>
            </a:extLst>
          </p:cNvPr>
          <p:cNvCxnSpPr/>
          <p:nvPr/>
        </p:nvCxnSpPr>
        <p:spPr>
          <a:xfrm>
            <a:off x="4935895" y="4055451"/>
            <a:ext cx="1352938" cy="0"/>
          </a:xfrm>
          <a:prstGeom prst="straightConnector1">
            <a:avLst/>
          </a:prstGeom>
          <a:ln w="1174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ADF2AF-F6F2-84FE-D3A9-F9C6EE8378F1}"/>
              </a:ext>
            </a:extLst>
          </p:cNvPr>
          <p:cNvSpPr/>
          <p:nvPr/>
        </p:nvSpPr>
        <p:spPr>
          <a:xfrm>
            <a:off x="6599847" y="2865510"/>
            <a:ext cx="2192695" cy="23798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A94F2-F744-B055-EF86-3711A20B4D99}"/>
              </a:ext>
            </a:extLst>
          </p:cNvPr>
          <p:cNvSpPr txBox="1"/>
          <p:nvPr/>
        </p:nvSpPr>
        <p:spPr>
          <a:xfrm>
            <a:off x="7285124" y="2413326"/>
            <a:ext cx="164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B0A92A5E-6C9C-ECF9-4977-232C15CB29C4}"/>
              </a:ext>
            </a:extLst>
          </p:cNvPr>
          <p:cNvSpPr/>
          <p:nvPr/>
        </p:nvSpPr>
        <p:spPr>
          <a:xfrm>
            <a:off x="4773263" y="5489001"/>
            <a:ext cx="58458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package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container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into a so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-called 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can be shared with anyone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(usually we store these images in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registries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474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 animBg="1"/>
      <p:bldP spid="4" grpId="0" animBg="1"/>
      <p:bldP spid="5" grpId="0"/>
      <p:bldP spid="9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6798E-65B1-CE06-6B27-AFE176BA6A72}"/>
              </a:ext>
            </a:extLst>
          </p:cNvPr>
          <p:cNvSpPr txBox="1"/>
          <p:nvPr/>
        </p:nvSpPr>
        <p:spPr>
          <a:xfrm>
            <a:off x="3063504" y="1361180"/>
            <a:ext cx="893295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 image is a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-only template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tht contains a set of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instructions for creating a container that can run on a Docker platform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images are often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on other images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create our own image with the help of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Dockerfile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we can use oher images from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registry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instruction in the Dockefile is a layer in the image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ONLY THSOSE LAYERS ARE REBUILT IN THE IMAGE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THAT HAS BEEN CHANGED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Docker virtualization 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lightweight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536B5-0CD2-D3C5-558E-F6F87B102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" t="12799" r="40969" b="3469"/>
          <a:stretch/>
        </p:blipFill>
        <p:spPr>
          <a:xfrm>
            <a:off x="275662" y="2374474"/>
            <a:ext cx="4002832" cy="3349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BDAA7F-1F40-0C5D-5DF3-CC689C1447A1}"/>
              </a:ext>
            </a:extLst>
          </p:cNvPr>
          <p:cNvSpPr/>
          <p:nvPr/>
        </p:nvSpPr>
        <p:spPr>
          <a:xfrm>
            <a:off x="125499" y="2062480"/>
            <a:ext cx="1286741" cy="111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E0E22-CFF9-35B9-343E-A3D963463028}"/>
              </a:ext>
            </a:extLst>
          </p:cNvPr>
          <p:cNvSpPr txBox="1"/>
          <p:nvPr/>
        </p:nvSpPr>
        <p:spPr>
          <a:xfrm>
            <a:off x="275662" y="5781362"/>
            <a:ext cx="4537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https://learn.microsoft.com/en-us/dotnet/architecture/microservices</a:t>
            </a:r>
          </a:p>
        </p:txBody>
      </p:sp>
    </p:spTree>
    <p:extLst>
      <p:ext uri="{BB962C8B-B14F-4D97-AF65-F5344CB8AC3E}">
        <p14:creationId xmlns:p14="http://schemas.microsoft.com/office/powerpoint/2010/main" val="205020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Boot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6B8030-D49A-A4E9-9EBF-79125C225871}"/>
              </a:ext>
            </a:extLst>
          </p:cNvPr>
          <p:cNvSpPr/>
          <p:nvPr/>
        </p:nvSpPr>
        <p:spPr>
          <a:xfrm>
            <a:off x="1616476" y="2757714"/>
            <a:ext cx="1660850" cy="21454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43D5ED-F7F5-BBF9-B2C2-23BC5778591E}"/>
              </a:ext>
            </a:extLst>
          </p:cNvPr>
          <p:cNvCxnSpPr>
            <a:cxnSpLocks/>
          </p:cNvCxnSpPr>
          <p:nvPr/>
        </p:nvCxnSpPr>
        <p:spPr>
          <a:xfrm>
            <a:off x="3639185" y="3830448"/>
            <a:ext cx="4316095" cy="0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9C248A-2D5C-BFB5-2828-460B882D132E}"/>
              </a:ext>
            </a:extLst>
          </p:cNvPr>
          <p:cNvSpPr/>
          <p:nvPr/>
        </p:nvSpPr>
        <p:spPr>
          <a:xfrm>
            <a:off x="8305165" y="2757714"/>
            <a:ext cx="2020974" cy="21454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FRAMEWORK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Virtuali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z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ation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BDAA7F-1F40-0C5D-5DF3-CC689C1447A1}"/>
              </a:ext>
            </a:extLst>
          </p:cNvPr>
          <p:cNvSpPr/>
          <p:nvPr/>
        </p:nvSpPr>
        <p:spPr>
          <a:xfrm>
            <a:off x="125499" y="2062480"/>
            <a:ext cx="1286741" cy="111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49193C9-8822-5770-3978-20CF9707D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0637" y="1442402"/>
            <a:ext cx="96107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5288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Kubernetes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BDAA7F-1F40-0C5D-5DF3-CC689C1447A1}"/>
              </a:ext>
            </a:extLst>
          </p:cNvPr>
          <p:cNvSpPr/>
          <p:nvPr/>
        </p:nvSpPr>
        <p:spPr>
          <a:xfrm>
            <a:off x="125499" y="2062480"/>
            <a:ext cx="1286741" cy="111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9671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Kubernetes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9F5E0AA5-BB22-04AE-60B8-FE620811EA25}"/>
              </a:ext>
            </a:extLst>
          </p:cNvPr>
          <p:cNvSpPr/>
          <p:nvPr/>
        </p:nvSpPr>
        <p:spPr>
          <a:xfrm>
            <a:off x="4310576" y="2324986"/>
            <a:ext cx="58458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Docker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an open-source technology for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automating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deployment of applications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portable and self-sufficient containers that can run in the cloud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9C4AD-B820-D8C8-7229-C1A72166FF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30" y="2022817"/>
            <a:ext cx="1620002" cy="162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3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Kubernetes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9F5E0AA5-BB22-04AE-60B8-FE620811EA25}"/>
              </a:ext>
            </a:extLst>
          </p:cNvPr>
          <p:cNvSpPr/>
          <p:nvPr/>
        </p:nvSpPr>
        <p:spPr>
          <a:xfrm>
            <a:off x="4310576" y="2324986"/>
            <a:ext cx="58458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Docker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an open-source technology for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automating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deployment of applications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portable and self-sufficient containers that can run in the cloud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9C4AD-B820-D8C8-7229-C1A72166FF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30" y="2022817"/>
            <a:ext cx="1620002" cy="1620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D8F30-9700-0B50-72DC-B9E6A533E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72" y="4322413"/>
            <a:ext cx="1703471" cy="1651171"/>
          </a:xfrm>
          <a:prstGeom prst="rect">
            <a:avLst/>
          </a:prstGeom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4BE0C2E1-A9D1-3D1E-EE24-199B6411D670}"/>
              </a:ext>
            </a:extLst>
          </p:cNvPr>
          <p:cNvSpPr/>
          <p:nvPr/>
        </p:nvSpPr>
        <p:spPr>
          <a:xfrm>
            <a:off x="2069430" y="4722921"/>
            <a:ext cx="58458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i="1" dirty="0">
                <a:solidFill>
                  <a:srgbClr val="4C4C51"/>
                </a:solidFill>
                <a:effectLst/>
              </a:rPr>
              <a:t>Kubernetes</a:t>
            </a:r>
            <a:r>
              <a:rPr lang="en-GB" sz="2000" i="1" dirty="0">
                <a:solidFill>
                  <a:srgbClr val="4C4C51"/>
                </a:solidFill>
                <a:effectLst/>
              </a:rPr>
              <a:t> is open-source orchestration software that provides an API to control </a:t>
            </a:r>
            <a:r>
              <a:rPr lang="en-GB" sz="2000" b="1" i="1" dirty="0">
                <a:solidFill>
                  <a:srgbClr val="4C4C51"/>
                </a:solidFill>
                <a:effectLst/>
              </a:rPr>
              <a:t>how and where those containers will run</a:t>
            </a:r>
            <a:r>
              <a:rPr lang="hu-HU" sz="2000" b="1" i="1" dirty="0">
                <a:solidFill>
                  <a:srgbClr val="4C4C51"/>
                </a:solidFill>
                <a:effectLst/>
              </a:rPr>
              <a:t> </a:t>
            </a:r>
            <a:r>
              <a:rPr lang="hu-HU" sz="2000" i="1" dirty="0">
                <a:solidFill>
                  <a:srgbClr val="4C4C51"/>
                </a:solidFill>
                <a:effectLst/>
              </a:rPr>
              <a:t>– helps in scaling</a:t>
            </a:r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Kubernetes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9F5E0AA5-BB22-04AE-60B8-FE620811EA25}"/>
              </a:ext>
            </a:extLst>
          </p:cNvPr>
          <p:cNvSpPr/>
          <p:nvPr/>
        </p:nvSpPr>
        <p:spPr>
          <a:xfrm>
            <a:off x="3057728" y="2055171"/>
            <a:ext cx="60765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way there are several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orchastration tools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available to manage the huge number of service instances in an efficient manner</a:t>
            </a:r>
          </a:p>
        </p:txBody>
      </p:sp>
    </p:spTree>
    <p:extLst>
      <p:ext uri="{BB962C8B-B14F-4D97-AF65-F5344CB8AC3E}">
        <p14:creationId xmlns:p14="http://schemas.microsoft.com/office/powerpoint/2010/main" val="9349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Kubernetes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9F5E0AA5-BB22-04AE-60B8-FE620811EA25}"/>
              </a:ext>
            </a:extLst>
          </p:cNvPr>
          <p:cNvSpPr/>
          <p:nvPr/>
        </p:nvSpPr>
        <p:spPr>
          <a:xfrm>
            <a:off x="3057728" y="2055171"/>
            <a:ext cx="60765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way there are several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orchastration tools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available to manage the huge number of service instances in an efficient manner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1A339-9AB6-72F6-F3FD-5AFC46822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27" y="3609473"/>
            <a:ext cx="1970671" cy="197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9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Kubernetes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9F5E0AA5-BB22-04AE-60B8-FE620811EA25}"/>
              </a:ext>
            </a:extLst>
          </p:cNvPr>
          <p:cNvSpPr/>
          <p:nvPr/>
        </p:nvSpPr>
        <p:spPr>
          <a:xfrm>
            <a:off x="3057728" y="2055171"/>
            <a:ext cx="60765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way there are several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orchastration tools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available to manage the huge number of service instances in an efficient manner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C094A-9DAB-6629-34D7-423BBD16B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96" y="3942542"/>
            <a:ext cx="3395312" cy="11742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69CEB9-81AC-D988-F696-04388E5BD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27" y="3609473"/>
            <a:ext cx="1970671" cy="197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2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Kubernetes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9F5E0AA5-BB22-04AE-60B8-FE620811EA25}"/>
              </a:ext>
            </a:extLst>
          </p:cNvPr>
          <p:cNvSpPr/>
          <p:nvPr/>
        </p:nvSpPr>
        <p:spPr>
          <a:xfrm>
            <a:off x="3057728" y="2055171"/>
            <a:ext cx="60765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way there are several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orchastration tools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available to manage the huge number of service instances in an efficient manner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C094A-9DAB-6629-34D7-423BBD16B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96" y="3942542"/>
            <a:ext cx="3395312" cy="1174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6ACF3F-D8B9-D0D9-FDE3-0A31EA1B67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07" y="3777914"/>
            <a:ext cx="1806985" cy="15034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F3FD41-F752-4861-435C-F84B146F60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27" y="3609473"/>
            <a:ext cx="1970671" cy="197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6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Kubernetes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B7FE9-2EC6-6121-97C1-F3BD07746B72}"/>
              </a:ext>
            </a:extLst>
          </p:cNvPr>
          <p:cNvSpPr txBox="1"/>
          <p:nvPr/>
        </p:nvSpPr>
        <p:spPr>
          <a:xfrm>
            <a:off x="853069" y="1612232"/>
            <a:ext cx="2517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1.) VERTICAL SCALING</a:t>
            </a:r>
            <a:endParaRPr lang="en-GB" sz="20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4A206EB-5313-7A3B-08CF-19575CB5DD03}"/>
              </a:ext>
            </a:extLst>
          </p:cNvPr>
          <p:cNvSpPr/>
          <p:nvPr/>
        </p:nvSpPr>
        <p:spPr>
          <a:xfrm>
            <a:off x="2907806" y="4211840"/>
            <a:ext cx="58458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vertical scaling means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more resources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single underlying service (such as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memory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CPU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it means we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handle more request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(so higher request-per-second - RPS)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19F939-A957-6D14-A501-DE290C6CC0D9}"/>
              </a:ext>
            </a:extLst>
          </p:cNvPr>
          <p:cNvSpPr/>
          <p:nvPr/>
        </p:nvSpPr>
        <p:spPr>
          <a:xfrm>
            <a:off x="4594925" y="2627118"/>
            <a:ext cx="2471624" cy="10180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2282D-215A-ECFD-CBF1-3D20C2E1E1FA}"/>
              </a:ext>
            </a:extLst>
          </p:cNvPr>
          <p:cNvSpPr txBox="1"/>
          <p:nvPr/>
        </p:nvSpPr>
        <p:spPr>
          <a:xfrm>
            <a:off x="4664488" y="2813000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SERVICE #1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7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 animBg="1"/>
      <p:bldP spid="17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Docker and 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Kubernetes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B7FE9-2EC6-6121-97C1-F3BD07746B72}"/>
              </a:ext>
            </a:extLst>
          </p:cNvPr>
          <p:cNvSpPr txBox="1"/>
          <p:nvPr/>
        </p:nvSpPr>
        <p:spPr>
          <a:xfrm>
            <a:off x="853069" y="1612232"/>
            <a:ext cx="288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1.) HORIZONTAL SCALING</a:t>
            </a:r>
            <a:endParaRPr lang="en-GB" sz="20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4A206EB-5313-7A3B-08CF-19575CB5DD03}"/>
              </a:ext>
            </a:extLst>
          </p:cNvPr>
          <p:cNvSpPr/>
          <p:nvPr/>
        </p:nvSpPr>
        <p:spPr>
          <a:xfrm>
            <a:off x="3092290" y="4500073"/>
            <a:ext cx="58458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horizontal scaling means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more units (hosts)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underlying service itself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its important to note that usually these instances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information with each other !!!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19F939-A957-6D14-A501-DE290C6CC0D9}"/>
              </a:ext>
            </a:extLst>
          </p:cNvPr>
          <p:cNvSpPr/>
          <p:nvPr/>
        </p:nvSpPr>
        <p:spPr>
          <a:xfrm>
            <a:off x="2164545" y="2722542"/>
            <a:ext cx="2471624" cy="10180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2282D-215A-ECFD-CBF1-3D20C2E1E1FA}"/>
              </a:ext>
            </a:extLst>
          </p:cNvPr>
          <p:cNvSpPr txBox="1"/>
          <p:nvPr/>
        </p:nvSpPr>
        <p:spPr>
          <a:xfrm>
            <a:off x="2234108" y="2908424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SERVICE #1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CEE049-9C87-4ED9-3408-BB8E2F4C305E}"/>
              </a:ext>
            </a:extLst>
          </p:cNvPr>
          <p:cNvSpPr/>
          <p:nvPr/>
        </p:nvSpPr>
        <p:spPr>
          <a:xfrm>
            <a:off x="6810213" y="1927152"/>
            <a:ext cx="2471624" cy="10180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D3666-0A70-C893-5814-EED634F5FC9E}"/>
              </a:ext>
            </a:extLst>
          </p:cNvPr>
          <p:cNvSpPr txBox="1"/>
          <p:nvPr/>
        </p:nvSpPr>
        <p:spPr>
          <a:xfrm>
            <a:off x="6879776" y="2113034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SERVICE #1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1B3860-9108-D547-DC2F-E205459F782C}"/>
              </a:ext>
            </a:extLst>
          </p:cNvPr>
          <p:cNvSpPr/>
          <p:nvPr/>
        </p:nvSpPr>
        <p:spPr>
          <a:xfrm>
            <a:off x="7801137" y="2496763"/>
            <a:ext cx="2471624" cy="10180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BE416-A6D5-434B-C483-79C1FAFC556F}"/>
              </a:ext>
            </a:extLst>
          </p:cNvPr>
          <p:cNvSpPr txBox="1"/>
          <p:nvPr/>
        </p:nvSpPr>
        <p:spPr>
          <a:xfrm>
            <a:off x="7870700" y="2682645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SERVICE #1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962CF0-BD5D-AC67-BD6B-0C3785DF65BB}"/>
              </a:ext>
            </a:extLst>
          </p:cNvPr>
          <p:cNvSpPr/>
          <p:nvPr/>
        </p:nvSpPr>
        <p:spPr>
          <a:xfrm>
            <a:off x="8611263" y="3090537"/>
            <a:ext cx="2471624" cy="10180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40F77-CC33-1283-4600-6CEB408DD89F}"/>
              </a:ext>
            </a:extLst>
          </p:cNvPr>
          <p:cNvSpPr txBox="1"/>
          <p:nvPr/>
        </p:nvSpPr>
        <p:spPr>
          <a:xfrm>
            <a:off x="8680826" y="3276419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SERVICE #1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D1EBA3-31AE-12E9-AE91-E688A1A4A3A9}"/>
              </a:ext>
            </a:extLst>
          </p:cNvPr>
          <p:cNvCxnSpPr/>
          <p:nvPr/>
        </p:nvCxnSpPr>
        <p:spPr>
          <a:xfrm>
            <a:off x="5046722" y="3231589"/>
            <a:ext cx="1352938" cy="0"/>
          </a:xfrm>
          <a:prstGeom prst="straightConnector1">
            <a:avLst/>
          </a:prstGeom>
          <a:ln w="1174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03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 animBg="1"/>
      <p:bldP spid="17" grpId="0"/>
      <p:bldP spid="2" grpId="0" animBg="1"/>
      <p:bldP spid="3" grpId="0"/>
      <p:bldP spid="4" grpId="0" animBg="1"/>
      <p:bldP spid="5" grpId="0"/>
      <p:bldP spid="6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Boot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6B8030-D49A-A4E9-9EBF-79125C225871}"/>
              </a:ext>
            </a:extLst>
          </p:cNvPr>
          <p:cNvSpPr/>
          <p:nvPr/>
        </p:nvSpPr>
        <p:spPr>
          <a:xfrm>
            <a:off x="1616476" y="2757714"/>
            <a:ext cx="1660850" cy="21454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b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E80CB6-B019-0D02-BC1B-147FA6D6CC07}"/>
              </a:ext>
            </a:extLst>
          </p:cNvPr>
          <p:cNvSpPr/>
          <p:nvPr/>
        </p:nvSpPr>
        <p:spPr>
          <a:xfrm>
            <a:off x="4392333" y="3000309"/>
            <a:ext cx="2777413" cy="16602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BOOT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43D5ED-F7F5-BBF9-B2C2-23BC5778591E}"/>
              </a:ext>
            </a:extLst>
          </p:cNvPr>
          <p:cNvCxnSpPr>
            <a:cxnSpLocks/>
          </p:cNvCxnSpPr>
          <p:nvPr/>
        </p:nvCxnSpPr>
        <p:spPr>
          <a:xfrm>
            <a:off x="3466465" y="3830448"/>
            <a:ext cx="754418" cy="1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9C248A-2D5C-BFB5-2828-460B882D132E}"/>
              </a:ext>
            </a:extLst>
          </p:cNvPr>
          <p:cNvSpPr/>
          <p:nvPr/>
        </p:nvSpPr>
        <p:spPr>
          <a:xfrm>
            <a:off x="8305165" y="2757714"/>
            <a:ext cx="2020974" cy="21454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FRAMEWORK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0342AD-CE59-3304-1EC2-DED13BF4388C}"/>
              </a:ext>
            </a:extLst>
          </p:cNvPr>
          <p:cNvCxnSpPr>
            <a:cxnSpLocks/>
          </p:cNvCxnSpPr>
          <p:nvPr/>
        </p:nvCxnSpPr>
        <p:spPr>
          <a:xfrm>
            <a:off x="7341196" y="3830448"/>
            <a:ext cx="754418" cy="1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46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5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1716833" y="2295328"/>
            <a:ext cx="3480319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2255378" y="2409684"/>
            <a:ext cx="238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6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1716833" y="2295328"/>
            <a:ext cx="3480319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2255378" y="2409684"/>
            <a:ext cx="238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2225414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2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1716833" y="2295328"/>
            <a:ext cx="3480319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2255378" y="2409684"/>
            <a:ext cx="238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2225414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2225414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83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1716833" y="2295328"/>
            <a:ext cx="3480319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2255378" y="2409684"/>
            <a:ext cx="238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2225414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2225414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2225414" y="477481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#3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2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ECCB3-3E6A-6E10-AA4F-177EA4E9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938" y="2847668"/>
            <a:ext cx="3217141" cy="232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BB76F-ED5D-CA06-431B-44819E3A2C15}"/>
              </a:ext>
            </a:extLst>
          </p:cNvPr>
          <p:cNvSpPr txBox="1"/>
          <p:nvPr/>
        </p:nvSpPr>
        <p:spPr>
          <a:xfrm>
            <a:off x="1020548" y="1961604"/>
            <a:ext cx="690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 was first released back in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003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0FF04-C7F0-1BA5-D6CF-BF9F4D890EFD}"/>
              </a:ext>
            </a:extLst>
          </p:cNvPr>
          <p:cNvSpPr txBox="1"/>
          <p:nvPr/>
        </p:nvSpPr>
        <p:spPr>
          <a:xfrm>
            <a:off x="1020548" y="2541811"/>
            <a:ext cx="6701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enforces programmers to use the best known coding practises</a:t>
            </a:r>
          </a:p>
        </p:txBody>
      </p:sp>
    </p:spTree>
    <p:extLst>
      <p:ext uri="{BB962C8B-B14F-4D97-AF65-F5344CB8AC3E}">
        <p14:creationId xmlns:p14="http://schemas.microsoft.com/office/powerpoint/2010/main" val="231649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1716833" y="2295328"/>
            <a:ext cx="3480319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2255378" y="2409684"/>
            <a:ext cx="238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2225414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2225414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2225414" y="477481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#3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38F54-3E54-C1FD-0E9C-D2FB64971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73" y="3263161"/>
            <a:ext cx="1533427" cy="1533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799D48-AAA2-62C9-2104-82D6C51ECF84}"/>
              </a:ext>
            </a:extLst>
          </p:cNvPr>
          <p:cNvSpPr txBox="1"/>
          <p:nvPr/>
        </p:nvSpPr>
        <p:spPr>
          <a:xfrm>
            <a:off x="5698089" y="2524497"/>
            <a:ext cx="42385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build the application into a single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.jar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.war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file and then deploy that file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a given server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6D12D9-7A4F-DB9D-E3FC-1CB4414EFCA6}"/>
              </a:ext>
            </a:extLst>
          </p:cNvPr>
          <p:cNvCxnSpPr/>
          <p:nvPr/>
        </p:nvCxnSpPr>
        <p:spPr>
          <a:xfrm>
            <a:off x="5986171" y="4029875"/>
            <a:ext cx="2155371" cy="0"/>
          </a:xfrm>
          <a:prstGeom prst="straightConnector1">
            <a:avLst/>
          </a:prstGeom>
          <a:ln w="2222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98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FF74-79D2-40B0-F966-0C411F3E912C}"/>
              </a:ext>
            </a:extLst>
          </p:cNvPr>
          <p:cNvSpPr txBox="1"/>
          <p:nvPr/>
        </p:nvSpPr>
        <p:spPr>
          <a:xfrm>
            <a:off x="2701509" y="2012883"/>
            <a:ext cx="8153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independent components of the application – but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these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handled as a single unit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„monolith”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6E84395C-0E40-C2A8-E1D1-8AE21002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19711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2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FF74-79D2-40B0-F966-0C411F3E912C}"/>
              </a:ext>
            </a:extLst>
          </p:cNvPr>
          <p:cNvSpPr txBox="1"/>
          <p:nvPr/>
        </p:nvSpPr>
        <p:spPr>
          <a:xfrm>
            <a:off x="2701509" y="2012883"/>
            <a:ext cx="8153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independent components of the application – but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these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handled as a single unit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„monolith”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6E84395C-0E40-C2A8-E1D1-8AE21002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197118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9503C-8513-A71F-A270-8FD1D930FBD5}"/>
              </a:ext>
            </a:extLst>
          </p:cNvPr>
          <p:cNvSpPr txBox="1"/>
          <p:nvPr/>
        </p:nvSpPr>
        <p:spPr>
          <a:xfrm>
            <a:off x="2701509" y="3462148"/>
            <a:ext cx="8129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 services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within the application – but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are just parts of the large application</a:t>
            </a:r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A4EB095-AEEE-CC5D-1F01-FE147374C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33977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7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FF74-79D2-40B0-F966-0C411F3E912C}"/>
              </a:ext>
            </a:extLst>
          </p:cNvPr>
          <p:cNvSpPr txBox="1"/>
          <p:nvPr/>
        </p:nvSpPr>
        <p:spPr>
          <a:xfrm>
            <a:off x="2701509" y="2012883"/>
            <a:ext cx="8153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independent components of the application – but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these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handled as a single unit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hu-HU" sz="2400" i="1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„monolith”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6E84395C-0E40-C2A8-E1D1-8AE21002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197118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9503C-8513-A71F-A270-8FD1D930FBD5}"/>
              </a:ext>
            </a:extLst>
          </p:cNvPr>
          <p:cNvSpPr txBox="1"/>
          <p:nvPr/>
        </p:nvSpPr>
        <p:spPr>
          <a:xfrm>
            <a:off x="2701509" y="3462148"/>
            <a:ext cx="8129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 services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within the application – but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are just parts of the large application</a:t>
            </a:r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A4EB095-AEEE-CC5D-1F01-FE147374C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339779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914282-71C7-6D5D-7AD2-471CD6FB86A8}"/>
              </a:ext>
            </a:extLst>
          </p:cNvPr>
          <p:cNvSpPr txBox="1"/>
          <p:nvPr/>
        </p:nvSpPr>
        <p:spPr>
          <a:xfrm>
            <a:off x="2701509" y="4917425"/>
            <a:ext cx="7722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relatively easy to test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so the development is quite fast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(suitable for small applications) </a:t>
            </a:r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ECA09BC0-5C0A-95CE-394D-12965838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48244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914203" y="231437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1153508" y="2428734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MONOLITH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1226841" y="330398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1226841" y="404892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1226841" y="479386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#3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3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914203" y="231437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1153508" y="2428734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MONOLITH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1226841" y="330398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1226841" y="404892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1226841" y="479386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#3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14EE6-7431-3857-6ED0-79C6634CE1F4}"/>
              </a:ext>
            </a:extLst>
          </p:cNvPr>
          <p:cNvSpPr txBox="1"/>
          <p:nvPr/>
        </p:nvSpPr>
        <p:spPr>
          <a:xfrm>
            <a:off x="5718092" y="2174620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it’s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easier to develop monolithic applications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easier to test them</a:t>
            </a:r>
          </a:p>
        </p:txBody>
      </p:sp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97A711C6-EF96-3E59-2626-DA42100AA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0671" y="2258983"/>
            <a:ext cx="662269" cy="6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914203" y="231437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1153508" y="2428734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MONOLITH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1226841" y="330398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1226841" y="404892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1226841" y="479386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#3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14EE6-7431-3857-6ED0-79C6634CE1F4}"/>
              </a:ext>
            </a:extLst>
          </p:cNvPr>
          <p:cNvSpPr txBox="1"/>
          <p:nvPr/>
        </p:nvSpPr>
        <p:spPr>
          <a:xfrm>
            <a:off x="5718092" y="2174620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it’s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easier to develop monolithic applications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easier to test them</a:t>
            </a:r>
          </a:p>
        </p:txBody>
      </p:sp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97A711C6-EF96-3E59-2626-DA42100AA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0671" y="2258983"/>
            <a:ext cx="662269" cy="662269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A3160C21-ACF3-CF7F-A1F5-70891EC1D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5151" y="3229513"/>
            <a:ext cx="662269" cy="6622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BC0A38F-A383-5373-E378-CF3EB0703AE1}"/>
              </a:ext>
            </a:extLst>
          </p:cNvPr>
          <p:cNvSpPr txBox="1"/>
          <p:nvPr/>
        </p:nvSpPr>
        <p:spPr>
          <a:xfrm>
            <a:off x="5718092" y="3148480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whole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 fails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one of it’s components fail</a:t>
            </a:r>
          </a:p>
        </p:txBody>
      </p:sp>
    </p:spTree>
    <p:extLst>
      <p:ext uri="{BB962C8B-B14F-4D97-AF65-F5344CB8AC3E}">
        <p14:creationId xmlns:p14="http://schemas.microsoft.com/office/powerpoint/2010/main" val="408757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914203" y="231437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1153508" y="2428734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MONOLITH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1226841" y="330398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1226841" y="404892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1226841" y="479386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#3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14EE6-7431-3857-6ED0-79C6634CE1F4}"/>
              </a:ext>
            </a:extLst>
          </p:cNvPr>
          <p:cNvSpPr txBox="1"/>
          <p:nvPr/>
        </p:nvSpPr>
        <p:spPr>
          <a:xfrm>
            <a:off x="5718092" y="2174620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it’s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easier to develop monolithic applications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easier to test them</a:t>
            </a:r>
          </a:p>
        </p:txBody>
      </p:sp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97A711C6-EF96-3E59-2626-DA42100AA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0671" y="2258983"/>
            <a:ext cx="662269" cy="662269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A3160C21-ACF3-CF7F-A1F5-70891EC1D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5151" y="3229513"/>
            <a:ext cx="662269" cy="6622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BC0A38F-A383-5373-E378-CF3EB0703AE1}"/>
              </a:ext>
            </a:extLst>
          </p:cNvPr>
          <p:cNvSpPr txBox="1"/>
          <p:nvPr/>
        </p:nvSpPr>
        <p:spPr>
          <a:xfrm>
            <a:off x="5718092" y="3148480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whole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 fails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one of it’s components fail</a:t>
            </a:r>
          </a:p>
        </p:txBody>
      </p:sp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B783C50D-A048-EC61-339A-96A380E1B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5151" y="4151147"/>
            <a:ext cx="662269" cy="6622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3A1FB3A-A5A1-2015-9EEC-641FD1BCF446}"/>
              </a:ext>
            </a:extLst>
          </p:cNvPr>
          <p:cNvSpPr txBox="1"/>
          <p:nvPr/>
        </p:nvSpPr>
        <p:spPr>
          <a:xfrm>
            <a:off x="5718092" y="4050858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have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recompile the whole project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(build) and have to deploy again</a:t>
            </a:r>
          </a:p>
        </p:txBody>
      </p:sp>
    </p:spTree>
    <p:extLst>
      <p:ext uri="{BB962C8B-B14F-4D97-AF65-F5344CB8AC3E}">
        <p14:creationId xmlns:p14="http://schemas.microsoft.com/office/powerpoint/2010/main" val="321217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Monolithic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914203" y="231437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1153508" y="2428734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MONOLITH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1226841" y="330398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1226841" y="404892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1226841" y="479386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#3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14EE6-7431-3857-6ED0-79C6634CE1F4}"/>
              </a:ext>
            </a:extLst>
          </p:cNvPr>
          <p:cNvSpPr txBox="1"/>
          <p:nvPr/>
        </p:nvSpPr>
        <p:spPr>
          <a:xfrm>
            <a:off x="5718092" y="2174620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it’s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easier to develop monolithic applications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easier to test them</a:t>
            </a:r>
          </a:p>
        </p:txBody>
      </p:sp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97A711C6-EF96-3E59-2626-DA42100AA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0671" y="2258983"/>
            <a:ext cx="662269" cy="662269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A3160C21-ACF3-CF7F-A1F5-70891EC1D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5151" y="3229513"/>
            <a:ext cx="662269" cy="6622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BC0A38F-A383-5373-E378-CF3EB0703AE1}"/>
              </a:ext>
            </a:extLst>
          </p:cNvPr>
          <p:cNvSpPr txBox="1"/>
          <p:nvPr/>
        </p:nvSpPr>
        <p:spPr>
          <a:xfrm>
            <a:off x="5718092" y="3148480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whole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 fails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one of it’s components fail</a:t>
            </a:r>
          </a:p>
        </p:txBody>
      </p:sp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B783C50D-A048-EC61-339A-96A380E1B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5151" y="4151147"/>
            <a:ext cx="662269" cy="6622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3A1FB3A-A5A1-2015-9EEC-641FD1BCF446}"/>
              </a:ext>
            </a:extLst>
          </p:cNvPr>
          <p:cNvSpPr txBox="1"/>
          <p:nvPr/>
        </p:nvSpPr>
        <p:spPr>
          <a:xfrm>
            <a:off x="5718092" y="4050858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have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recompile the whole project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(build) and have to deploy again</a:t>
            </a:r>
          </a:p>
        </p:txBody>
      </p:sp>
      <p:pic>
        <p:nvPicPr>
          <p:cNvPr id="39" name="Graphic 38" descr="Close">
            <a:extLst>
              <a:ext uri="{FF2B5EF4-FFF2-40B4-BE49-F238E27FC236}">
                <a16:creationId xmlns:a16="http://schemas.microsoft.com/office/drawing/2014/main" id="{5ADB8B8F-D675-D850-511B-2ED8560F5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5151" y="5047043"/>
            <a:ext cx="662269" cy="6622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A94999C-DE9B-C658-79DB-23367507FA64}"/>
              </a:ext>
            </a:extLst>
          </p:cNvPr>
          <p:cNvSpPr txBox="1"/>
          <p:nvPr/>
        </p:nvSpPr>
        <p:spPr>
          <a:xfrm>
            <a:off x="5718092" y="5104193"/>
            <a:ext cx="6264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scalability issues</a:t>
            </a:r>
          </a:p>
        </p:txBody>
      </p:sp>
    </p:spTree>
    <p:extLst>
      <p:ext uri="{BB962C8B-B14F-4D97-AF65-F5344CB8AC3E}">
        <p14:creationId xmlns:p14="http://schemas.microsoft.com/office/powerpoint/2010/main" val="243376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4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ECCB3-3E6A-6E10-AA4F-177EA4E9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938" y="2847668"/>
            <a:ext cx="3217141" cy="232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BB76F-ED5D-CA06-431B-44819E3A2C15}"/>
              </a:ext>
            </a:extLst>
          </p:cNvPr>
          <p:cNvSpPr txBox="1"/>
          <p:nvPr/>
        </p:nvSpPr>
        <p:spPr>
          <a:xfrm>
            <a:off x="1020548" y="1961604"/>
            <a:ext cx="690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 was first released back in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003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0FF04-C7F0-1BA5-D6CF-BF9F4D890EFD}"/>
              </a:ext>
            </a:extLst>
          </p:cNvPr>
          <p:cNvSpPr txBox="1"/>
          <p:nvPr/>
        </p:nvSpPr>
        <p:spPr>
          <a:xfrm>
            <a:off x="1020548" y="2541811"/>
            <a:ext cx="6701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enforces programmers to use the best known coding practises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8AC1A-36B0-71D4-E63E-D00C8E4424FA}"/>
              </a:ext>
            </a:extLst>
          </p:cNvPr>
          <p:cNvSpPr txBox="1"/>
          <p:nvPr/>
        </p:nvSpPr>
        <p:spPr>
          <a:xfrm>
            <a:off x="1020548" y="3450614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features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inversion of control principle and 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45813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52B86B-249E-3319-A8AF-4BC3714D89F6}"/>
              </a:ext>
            </a:extLst>
          </p:cNvPr>
          <p:cNvSpPr/>
          <p:nvPr/>
        </p:nvSpPr>
        <p:spPr>
          <a:xfrm>
            <a:off x="2276670" y="297646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EDA8E31D-E56B-62F0-1A67-1E268B21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8595" y="324705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678FE69-2AE2-2BD7-9C80-92FA331F9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5775" y="3774231"/>
            <a:ext cx="1054359" cy="1054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D2262-392E-41B1-019C-0CD98964DA64}"/>
              </a:ext>
            </a:extLst>
          </p:cNvPr>
          <p:cNvSpPr txBox="1"/>
          <p:nvPr/>
        </p:nvSpPr>
        <p:spPr>
          <a:xfrm>
            <a:off x="608172" y="1627553"/>
            <a:ext cx="5501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software system to support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machine-to-machine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 over the internet</a:t>
            </a:r>
            <a:endParaRPr lang="en-GB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46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52B86B-249E-3319-A8AF-4BC3714D89F6}"/>
              </a:ext>
            </a:extLst>
          </p:cNvPr>
          <p:cNvSpPr/>
          <p:nvPr/>
        </p:nvSpPr>
        <p:spPr>
          <a:xfrm>
            <a:off x="2276670" y="297646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EDA8E31D-E56B-62F0-1A67-1E268B21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8595" y="324705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678FE69-2AE2-2BD7-9C80-92FA331F9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5775" y="3774231"/>
            <a:ext cx="1054359" cy="1054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D2262-392E-41B1-019C-0CD98964DA64}"/>
              </a:ext>
            </a:extLst>
          </p:cNvPr>
          <p:cNvSpPr txBox="1"/>
          <p:nvPr/>
        </p:nvSpPr>
        <p:spPr>
          <a:xfrm>
            <a:off x="608172" y="1627553"/>
            <a:ext cx="5501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software system to support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machine-to-machine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 over the internet</a:t>
            </a:r>
            <a:endParaRPr lang="en-GB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8267C-A7C6-EF2C-2A6E-B65B244F20B2}"/>
              </a:ext>
            </a:extLst>
          </p:cNvPr>
          <p:cNvSpPr txBox="1"/>
          <p:nvPr/>
        </p:nvSpPr>
        <p:spPr>
          <a:xfrm>
            <a:off x="980974" y="5431101"/>
            <a:ext cx="4677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INTEROPERABILITY: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 should be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able to talk to the web service independent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programming language they use</a:t>
            </a:r>
            <a:endParaRPr lang="en-GB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1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52B86B-249E-3319-A8AF-4BC3714D89F6}"/>
              </a:ext>
            </a:extLst>
          </p:cNvPr>
          <p:cNvSpPr/>
          <p:nvPr/>
        </p:nvSpPr>
        <p:spPr>
          <a:xfrm>
            <a:off x="2276670" y="297646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EDA8E31D-E56B-62F0-1A67-1E268B21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8595" y="324705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678FE69-2AE2-2BD7-9C80-92FA331F9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5775" y="3774231"/>
            <a:ext cx="1054359" cy="1054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D2262-392E-41B1-019C-0CD98964DA64}"/>
              </a:ext>
            </a:extLst>
          </p:cNvPr>
          <p:cNvSpPr txBox="1"/>
          <p:nvPr/>
        </p:nvSpPr>
        <p:spPr>
          <a:xfrm>
            <a:off x="608172" y="1627553"/>
            <a:ext cx="5501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software system to support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machine-to-machine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 over the internet</a:t>
            </a:r>
            <a:endParaRPr lang="en-GB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CA9572-85A3-8432-168E-09EB18266DF9}"/>
              </a:ext>
            </a:extLst>
          </p:cNvPr>
          <p:cNvSpPr/>
          <p:nvPr/>
        </p:nvSpPr>
        <p:spPr>
          <a:xfrm>
            <a:off x="8188025" y="2530537"/>
            <a:ext cx="1970052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 APP (Java)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1E4F2F-5C98-4427-C0B3-CE6279F6C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144" y="1561368"/>
            <a:ext cx="901811" cy="90181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355A97-7022-7E71-4CE1-0E80BE093802}"/>
              </a:ext>
            </a:extLst>
          </p:cNvPr>
          <p:cNvCxnSpPr>
            <a:cxnSpLocks/>
          </p:cNvCxnSpPr>
          <p:nvPr/>
        </p:nvCxnSpPr>
        <p:spPr>
          <a:xfrm flipH="1">
            <a:off x="5035526" y="2874032"/>
            <a:ext cx="2715104" cy="746038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CC8F86-1BC2-4B72-F837-E98690CB5450}"/>
              </a:ext>
            </a:extLst>
          </p:cNvPr>
          <p:cNvSpPr txBox="1"/>
          <p:nvPr/>
        </p:nvSpPr>
        <p:spPr>
          <a:xfrm>
            <a:off x="980974" y="5431101"/>
            <a:ext cx="4677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INTEROPERABILITY: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 should be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able to talk to the web service independent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programming language they use</a:t>
            </a:r>
            <a:endParaRPr lang="en-GB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78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52B86B-249E-3319-A8AF-4BC3714D89F6}"/>
              </a:ext>
            </a:extLst>
          </p:cNvPr>
          <p:cNvSpPr/>
          <p:nvPr/>
        </p:nvSpPr>
        <p:spPr>
          <a:xfrm>
            <a:off x="2276670" y="297646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EDA8E31D-E56B-62F0-1A67-1E268B21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8595" y="324705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678FE69-2AE2-2BD7-9C80-92FA331F9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5775" y="3774231"/>
            <a:ext cx="1054359" cy="1054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D2262-392E-41B1-019C-0CD98964DA64}"/>
              </a:ext>
            </a:extLst>
          </p:cNvPr>
          <p:cNvSpPr txBox="1"/>
          <p:nvPr/>
        </p:nvSpPr>
        <p:spPr>
          <a:xfrm>
            <a:off x="608172" y="1627553"/>
            <a:ext cx="5501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software system to support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machine-to-machine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 over the internet</a:t>
            </a:r>
            <a:endParaRPr lang="en-GB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CA9572-85A3-8432-168E-09EB18266DF9}"/>
              </a:ext>
            </a:extLst>
          </p:cNvPr>
          <p:cNvSpPr/>
          <p:nvPr/>
        </p:nvSpPr>
        <p:spPr>
          <a:xfrm>
            <a:off x="8188025" y="2530537"/>
            <a:ext cx="1970052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 APP (Java)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1E4F2F-5C98-4427-C0B3-CE6279F6C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144" y="1561368"/>
            <a:ext cx="901811" cy="901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F71523-729B-258C-0380-E767C329E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1934" y="3279083"/>
            <a:ext cx="1182230" cy="901028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6E0454-FE2B-3E9F-8B47-F7D464BDF4E7}"/>
              </a:ext>
            </a:extLst>
          </p:cNvPr>
          <p:cNvSpPr/>
          <p:nvPr/>
        </p:nvSpPr>
        <p:spPr>
          <a:xfrm>
            <a:off x="8188023" y="4236096"/>
            <a:ext cx="1970052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 APP (C++)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355A97-7022-7E71-4CE1-0E80BE093802}"/>
              </a:ext>
            </a:extLst>
          </p:cNvPr>
          <p:cNvCxnSpPr>
            <a:cxnSpLocks/>
          </p:cNvCxnSpPr>
          <p:nvPr/>
        </p:nvCxnSpPr>
        <p:spPr>
          <a:xfrm flipH="1">
            <a:off x="5035526" y="2874032"/>
            <a:ext cx="2715104" cy="746038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9438A-57F9-5AC8-22B7-D77DB6CC7DF8}"/>
              </a:ext>
            </a:extLst>
          </p:cNvPr>
          <p:cNvCxnSpPr>
            <a:cxnSpLocks/>
          </p:cNvCxnSpPr>
          <p:nvPr/>
        </p:nvCxnSpPr>
        <p:spPr>
          <a:xfrm flipH="1">
            <a:off x="5035526" y="4272364"/>
            <a:ext cx="2715104" cy="29046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2817F8-D739-FD5B-8645-5BF92741C527}"/>
              </a:ext>
            </a:extLst>
          </p:cNvPr>
          <p:cNvSpPr txBox="1"/>
          <p:nvPr/>
        </p:nvSpPr>
        <p:spPr>
          <a:xfrm>
            <a:off x="980974" y="5431101"/>
            <a:ext cx="4677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INTEROPERABILITY: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 should be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able to talk to the web service independent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programming language they use</a:t>
            </a:r>
            <a:endParaRPr lang="en-GB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67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52B86B-249E-3319-A8AF-4BC3714D89F6}"/>
              </a:ext>
            </a:extLst>
          </p:cNvPr>
          <p:cNvSpPr/>
          <p:nvPr/>
        </p:nvSpPr>
        <p:spPr>
          <a:xfrm>
            <a:off x="2276670" y="297646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EDA8E31D-E56B-62F0-1A67-1E268B21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8595" y="324705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678FE69-2AE2-2BD7-9C80-92FA331F9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5775" y="3774231"/>
            <a:ext cx="1054359" cy="1054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D2262-392E-41B1-019C-0CD98964DA64}"/>
              </a:ext>
            </a:extLst>
          </p:cNvPr>
          <p:cNvSpPr txBox="1"/>
          <p:nvPr/>
        </p:nvSpPr>
        <p:spPr>
          <a:xfrm>
            <a:off x="608172" y="1627553"/>
            <a:ext cx="5501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software system to support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machine-to-machine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 over the internet</a:t>
            </a:r>
            <a:endParaRPr lang="en-GB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CA9572-85A3-8432-168E-09EB18266DF9}"/>
              </a:ext>
            </a:extLst>
          </p:cNvPr>
          <p:cNvSpPr/>
          <p:nvPr/>
        </p:nvSpPr>
        <p:spPr>
          <a:xfrm>
            <a:off x="8188025" y="2530537"/>
            <a:ext cx="1970052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 APP (Java)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1E4F2F-5C98-4427-C0B3-CE6279F6C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144" y="1561368"/>
            <a:ext cx="901811" cy="9018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A750D2-7FA8-7A52-A728-C42DE91CD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2144" y="5075854"/>
            <a:ext cx="985076" cy="756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F71523-729B-258C-0380-E767C329EE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1934" y="3279083"/>
            <a:ext cx="1182230" cy="901028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6E0454-FE2B-3E9F-8B47-F7D464BDF4E7}"/>
              </a:ext>
            </a:extLst>
          </p:cNvPr>
          <p:cNvSpPr/>
          <p:nvPr/>
        </p:nvSpPr>
        <p:spPr>
          <a:xfrm>
            <a:off x="8188023" y="4236096"/>
            <a:ext cx="1970052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 APP (C++)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671C943-6C9F-310C-A13D-335C6D8C1E0F}"/>
              </a:ext>
            </a:extLst>
          </p:cNvPr>
          <p:cNvSpPr/>
          <p:nvPr/>
        </p:nvSpPr>
        <p:spPr>
          <a:xfrm>
            <a:off x="8188023" y="5852431"/>
            <a:ext cx="1970052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#3 APP (Python)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355A97-7022-7E71-4CE1-0E80BE093802}"/>
              </a:ext>
            </a:extLst>
          </p:cNvPr>
          <p:cNvCxnSpPr>
            <a:cxnSpLocks/>
          </p:cNvCxnSpPr>
          <p:nvPr/>
        </p:nvCxnSpPr>
        <p:spPr>
          <a:xfrm flipH="1">
            <a:off x="5035526" y="2874032"/>
            <a:ext cx="2715104" cy="746038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9438A-57F9-5AC8-22B7-D77DB6CC7DF8}"/>
              </a:ext>
            </a:extLst>
          </p:cNvPr>
          <p:cNvCxnSpPr>
            <a:cxnSpLocks/>
          </p:cNvCxnSpPr>
          <p:nvPr/>
        </p:nvCxnSpPr>
        <p:spPr>
          <a:xfrm flipH="1">
            <a:off x="5035526" y="4272364"/>
            <a:ext cx="2715104" cy="29046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651AB1-70FE-F8B6-7449-2D6E2680E1BB}"/>
              </a:ext>
            </a:extLst>
          </p:cNvPr>
          <p:cNvCxnSpPr>
            <a:cxnSpLocks/>
          </p:cNvCxnSpPr>
          <p:nvPr/>
        </p:nvCxnSpPr>
        <p:spPr>
          <a:xfrm flipH="1" flipV="1">
            <a:off x="5035526" y="4953704"/>
            <a:ext cx="2715104" cy="898727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81FF97-81EC-75F1-DD8C-382CA1640078}"/>
              </a:ext>
            </a:extLst>
          </p:cNvPr>
          <p:cNvSpPr txBox="1"/>
          <p:nvPr/>
        </p:nvSpPr>
        <p:spPr>
          <a:xfrm>
            <a:off x="980974" y="5431101"/>
            <a:ext cx="4677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INTEROPERABILITY: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 should be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able to talk to the web service independent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programming language they use</a:t>
            </a:r>
            <a:endParaRPr lang="en-GB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14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ADCE8-71CF-FF3E-E6CA-4D6451CA5CB5}"/>
              </a:ext>
            </a:extLst>
          </p:cNvPr>
          <p:cNvSpPr txBox="1"/>
          <p:nvPr/>
        </p:nvSpPr>
        <p:spPr>
          <a:xfrm>
            <a:off x="2701509" y="2012883"/>
            <a:ext cx="5658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 is a software system to support 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machine-to-machine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interaction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3BB89202-78EA-EB6E-B78B-D926188BC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19711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ADCE8-71CF-FF3E-E6CA-4D6451CA5CB5}"/>
              </a:ext>
            </a:extLst>
          </p:cNvPr>
          <p:cNvSpPr txBox="1"/>
          <p:nvPr/>
        </p:nvSpPr>
        <p:spPr>
          <a:xfrm>
            <a:off x="2701509" y="2012883"/>
            <a:ext cx="5658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 is a software system to support 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machine-to-machine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interaction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3BB89202-78EA-EB6E-B78B-D926188BC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197118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9065D-0B1A-9002-A4EF-7024CBEF7832}"/>
              </a:ext>
            </a:extLst>
          </p:cNvPr>
          <p:cNvSpPr txBox="1"/>
          <p:nvPr/>
        </p:nvSpPr>
        <p:spPr>
          <a:xfrm>
            <a:off x="2701509" y="3462148"/>
            <a:ext cx="8939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technology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multiple programming languages are able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talk to the web service </a:t>
            </a:r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97E4191D-5452-72D1-8365-15BAADB7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33977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ADCE8-71CF-FF3E-E6CA-4D6451CA5CB5}"/>
              </a:ext>
            </a:extLst>
          </p:cNvPr>
          <p:cNvSpPr txBox="1"/>
          <p:nvPr/>
        </p:nvSpPr>
        <p:spPr>
          <a:xfrm>
            <a:off x="2701509" y="2012883"/>
            <a:ext cx="5658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 is a software system to support 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machine-to-machine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interaction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3BB89202-78EA-EB6E-B78B-D926188BC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197118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9065D-0B1A-9002-A4EF-7024CBEF7832}"/>
              </a:ext>
            </a:extLst>
          </p:cNvPr>
          <p:cNvSpPr txBox="1"/>
          <p:nvPr/>
        </p:nvSpPr>
        <p:spPr>
          <a:xfrm>
            <a:off x="2701509" y="3462148"/>
            <a:ext cx="8939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technology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multiple programming languages are able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talk to the web service </a:t>
            </a:r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97E4191D-5452-72D1-8365-15BAADB7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339779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2C6665-BCA2-891F-2134-2E707CADA405}"/>
              </a:ext>
            </a:extLst>
          </p:cNvPr>
          <p:cNvSpPr txBox="1"/>
          <p:nvPr/>
        </p:nvSpPr>
        <p:spPr>
          <a:xfrm>
            <a:off x="2701509" y="4917425"/>
            <a:ext cx="79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apps communicate via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they can be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deployed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independetly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different locations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518F5397-0FBB-F298-DFFC-FD5F21278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48244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2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52B86B-249E-3319-A8AF-4BC3714D89F6}"/>
              </a:ext>
            </a:extLst>
          </p:cNvPr>
          <p:cNvSpPr/>
          <p:nvPr/>
        </p:nvSpPr>
        <p:spPr>
          <a:xfrm>
            <a:off x="2063310" y="229574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EDA8E31D-E56B-62F0-1A67-1E268B21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235" y="256633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678FE69-2AE2-2BD7-9C80-92FA331F9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2415" y="3093511"/>
            <a:ext cx="1054359" cy="1054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F71523-729B-258C-0380-E767C329E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050" y="2427021"/>
            <a:ext cx="1374541" cy="104759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6E0454-FE2B-3E9F-8B47-F7D464BDF4E7}"/>
              </a:ext>
            </a:extLst>
          </p:cNvPr>
          <p:cNvSpPr/>
          <p:nvPr/>
        </p:nvSpPr>
        <p:spPr>
          <a:xfrm>
            <a:off x="8127063" y="3606176"/>
            <a:ext cx="2290516" cy="6170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 APP (C++)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72ECB-0015-9B5B-419E-E4A4BD3FE3D6}"/>
              </a:ext>
            </a:extLst>
          </p:cNvPr>
          <p:cNvSpPr txBox="1"/>
          <p:nvPr/>
        </p:nvSpPr>
        <p:spPr>
          <a:xfrm>
            <a:off x="8063280" y="1726344"/>
            <a:ext cx="235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CONSUMER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FD75B-4279-5532-5A1D-080C8589E339}"/>
              </a:ext>
            </a:extLst>
          </p:cNvPr>
          <p:cNvSpPr txBox="1"/>
          <p:nvPr/>
        </p:nvSpPr>
        <p:spPr>
          <a:xfrm>
            <a:off x="528992" y="1943138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8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5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52B86B-249E-3319-A8AF-4BC3714D89F6}"/>
              </a:ext>
            </a:extLst>
          </p:cNvPr>
          <p:cNvSpPr/>
          <p:nvPr/>
        </p:nvSpPr>
        <p:spPr>
          <a:xfrm>
            <a:off x="2063310" y="229574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EDA8E31D-E56B-62F0-1A67-1E268B21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235" y="256633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678FE69-2AE2-2BD7-9C80-92FA331F9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2415" y="3093511"/>
            <a:ext cx="1054359" cy="1054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F71523-729B-258C-0380-E767C329E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050" y="2427021"/>
            <a:ext cx="1374541" cy="104759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6E0454-FE2B-3E9F-8B47-F7D464BDF4E7}"/>
              </a:ext>
            </a:extLst>
          </p:cNvPr>
          <p:cNvSpPr/>
          <p:nvPr/>
        </p:nvSpPr>
        <p:spPr>
          <a:xfrm>
            <a:off x="8127063" y="3606176"/>
            <a:ext cx="2290516" cy="6170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 APP (C++)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9438A-57F9-5AC8-22B7-D77DB6CC7DF8}"/>
              </a:ext>
            </a:extLst>
          </p:cNvPr>
          <p:cNvCxnSpPr>
            <a:cxnSpLocks/>
          </p:cNvCxnSpPr>
          <p:nvPr/>
        </p:nvCxnSpPr>
        <p:spPr>
          <a:xfrm flipH="1" flipV="1">
            <a:off x="4801846" y="2940591"/>
            <a:ext cx="2715104" cy="26939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651AB1-70FE-F8B6-7449-2D6E2680E1BB}"/>
              </a:ext>
            </a:extLst>
          </p:cNvPr>
          <p:cNvCxnSpPr>
            <a:cxnSpLocks/>
          </p:cNvCxnSpPr>
          <p:nvPr/>
        </p:nvCxnSpPr>
        <p:spPr>
          <a:xfrm>
            <a:off x="4822166" y="3782110"/>
            <a:ext cx="2715104" cy="0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671D22-94FE-1C6D-AC21-728F066B89C5}"/>
              </a:ext>
            </a:extLst>
          </p:cNvPr>
          <p:cNvSpPr txBox="1"/>
          <p:nvPr/>
        </p:nvSpPr>
        <p:spPr>
          <a:xfrm>
            <a:off x="5501968" y="2282664"/>
            <a:ext cx="13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D075F-180C-FF1A-316C-C4B0CD0280D1}"/>
              </a:ext>
            </a:extLst>
          </p:cNvPr>
          <p:cNvSpPr txBox="1"/>
          <p:nvPr/>
        </p:nvSpPr>
        <p:spPr>
          <a:xfrm>
            <a:off x="5421464" y="3961934"/>
            <a:ext cx="151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RESPONSE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A74C7-0476-63CB-259E-C195954203AD}"/>
              </a:ext>
            </a:extLst>
          </p:cNvPr>
          <p:cNvSpPr txBox="1"/>
          <p:nvPr/>
        </p:nvSpPr>
        <p:spPr>
          <a:xfrm>
            <a:off x="8063280" y="1726344"/>
            <a:ext cx="235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CONSUMER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1AE1C-533F-FED3-E12E-C94D64DE3399}"/>
              </a:ext>
            </a:extLst>
          </p:cNvPr>
          <p:cNvSpPr txBox="1"/>
          <p:nvPr/>
        </p:nvSpPr>
        <p:spPr>
          <a:xfrm>
            <a:off x="528992" y="1943138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ECCB3-3E6A-6E10-AA4F-177EA4E9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938" y="2847668"/>
            <a:ext cx="3217141" cy="232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BB76F-ED5D-CA06-431B-44819E3A2C15}"/>
              </a:ext>
            </a:extLst>
          </p:cNvPr>
          <p:cNvSpPr txBox="1"/>
          <p:nvPr/>
        </p:nvSpPr>
        <p:spPr>
          <a:xfrm>
            <a:off x="1020548" y="1961604"/>
            <a:ext cx="690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 was first released back in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003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0FF04-C7F0-1BA5-D6CF-BF9F4D890EFD}"/>
              </a:ext>
            </a:extLst>
          </p:cNvPr>
          <p:cNvSpPr txBox="1"/>
          <p:nvPr/>
        </p:nvSpPr>
        <p:spPr>
          <a:xfrm>
            <a:off x="1020548" y="2541811"/>
            <a:ext cx="6701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enforces programmers to use the best known coding practises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8AC1A-36B0-71D4-E63E-D00C8E4424FA}"/>
              </a:ext>
            </a:extLst>
          </p:cNvPr>
          <p:cNvSpPr txBox="1"/>
          <p:nvPr/>
        </p:nvSpPr>
        <p:spPr>
          <a:xfrm>
            <a:off x="1020548" y="3450614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features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inversion of control principle and dependency injection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B3A2C3-3630-9EAB-E8CA-0BB2E1D752BF}"/>
              </a:ext>
            </a:extLst>
          </p:cNvPr>
          <p:cNvSpPr txBox="1"/>
          <p:nvPr/>
        </p:nvSpPr>
        <p:spPr>
          <a:xfrm>
            <a:off x="1020548" y="4322251"/>
            <a:ext cx="6979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core module in the frameork is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inversion of control container</a:t>
            </a:r>
          </a:p>
        </p:txBody>
      </p:sp>
    </p:spTree>
    <p:extLst>
      <p:ext uri="{BB962C8B-B14F-4D97-AF65-F5344CB8AC3E}">
        <p14:creationId xmlns:p14="http://schemas.microsoft.com/office/powerpoint/2010/main" val="11862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52B86B-249E-3319-A8AF-4BC3714D89F6}"/>
              </a:ext>
            </a:extLst>
          </p:cNvPr>
          <p:cNvSpPr/>
          <p:nvPr/>
        </p:nvSpPr>
        <p:spPr>
          <a:xfrm>
            <a:off x="2063310" y="229574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EDA8E31D-E56B-62F0-1A67-1E268B212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235" y="256633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678FE69-2AE2-2BD7-9C80-92FA331F9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2415" y="3093511"/>
            <a:ext cx="1054359" cy="1054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F71523-729B-258C-0380-E767C329E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050" y="2427021"/>
            <a:ext cx="1374541" cy="104759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6E0454-FE2B-3E9F-8B47-F7D464BDF4E7}"/>
              </a:ext>
            </a:extLst>
          </p:cNvPr>
          <p:cNvSpPr/>
          <p:nvPr/>
        </p:nvSpPr>
        <p:spPr>
          <a:xfrm>
            <a:off x="8127063" y="3606176"/>
            <a:ext cx="2290516" cy="6170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 APP (C++)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9438A-57F9-5AC8-22B7-D77DB6CC7DF8}"/>
              </a:ext>
            </a:extLst>
          </p:cNvPr>
          <p:cNvCxnSpPr>
            <a:cxnSpLocks/>
          </p:cNvCxnSpPr>
          <p:nvPr/>
        </p:nvCxnSpPr>
        <p:spPr>
          <a:xfrm flipH="1" flipV="1">
            <a:off x="4801846" y="2940591"/>
            <a:ext cx="2715104" cy="26939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651AB1-70FE-F8B6-7449-2D6E2680E1BB}"/>
              </a:ext>
            </a:extLst>
          </p:cNvPr>
          <p:cNvCxnSpPr>
            <a:cxnSpLocks/>
          </p:cNvCxnSpPr>
          <p:nvPr/>
        </p:nvCxnSpPr>
        <p:spPr>
          <a:xfrm>
            <a:off x="4822166" y="3782110"/>
            <a:ext cx="2715104" cy="0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671D22-94FE-1C6D-AC21-728F066B89C5}"/>
              </a:ext>
            </a:extLst>
          </p:cNvPr>
          <p:cNvSpPr txBox="1"/>
          <p:nvPr/>
        </p:nvSpPr>
        <p:spPr>
          <a:xfrm>
            <a:off x="5501968" y="2282664"/>
            <a:ext cx="13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D075F-180C-FF1A-316C-C4B0CD0280D1}"/>
              </a:ext>
            </a:extLst>
          </p:cNvPr>
          <p:cNvSpPr txBox="1"/>
          <p:nvPr/>
        </p:nvSpPr>
        <p:spPr>
          <a:xfrm>
            <a:off x="5421464" y="3961934"/>
            <a:ext cx="151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RESPONSE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A74C7-0476-63CB-259E-C195954203AD}"/>
              </a:ext>
            </a:extLst>
          </p:cNvPr>
          <p:cNvSpPr txBox="1"/>
          <p:nvPr/>
        </p:nvSpPr>
        <p:spPr>
          <a:xfrm>
            <a:off x="8063280" y="1726344"/>
            <a:ext cx="235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CONSUMER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1AE1C-533F-FED3-E12E-C94D64DE3399}"/>
              </a:ext>
            </a:extLst>
          </p:cNvPr>
          <p:cNvSpPr txBox="1"/>
          <p:nvPr/>
        </p:nvSpPr>
        <p:spPr>
          <a:xfrm>
            <a:off x="528992" y="1943138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7A29-131A-53CD-AE3A-FB2288B6BBB8}"/>
              </a:ext>
            </a:extLst>
          </p:cNvPr>
          <p:cNvSpPr txBox="1"/>
          <p:nvPr/>
        </p:nvSpPr>
        <p:spPr>
          <a:xfrm>
            <a:off x="2007789" y="4714387"/>
            <a:ext cx="81256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make the web service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platform independent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communication (request/response) is platform independent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we can use message queues (WebSphere MQ)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based communication</a:t>
            </a:r>
            <a:endParaRPr lang="en-GB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97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DF9923-BAE2-4F51-A27D-73EE52BC7595}"/>
              </a:ext>
            </a:extLst>
          </p:cNvPr>
          <p:cNvSpPr/>
          <p:nvPr/>
        </p:nvSpPr>
        <p:spPr>
          <a:xfrm>
            <a:off x="4246682" y="2304218"/>
            <a:ext cx="3850837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F6EB4-B42E-3F98-3BE1-FE0498ADAED2}"/>
              </a:ext>
            </a:extLst>
          </p:cNvPr>
          <p:cNvSpPr txBox="1"/>
          <p:nvPr/>
        </p:nvSpPr>
        <p:spPr>
          <a:xfrm>
            <a:off x="5142824" y="2470328"/>
            <a:ext cx="213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SERVICE DEFINITION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2E087C-E6C4-B9FD-FAFB-C391A70F92AC}"/>
              </a:ext>
            </a:extLst>
          </p:cNvPr>
          <p:cNvSpPr/>
          <p:nvPr/>
        </p:nvSpPr>
        <p:spPr>
          <a:xfrm>
            <a:off x="4559320" y="3060142"/>
            <a:ext cx="3304519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response/request format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C43DA1-3D81-A2E3-2429-42DA2A31DBE7}"/>
              </a:ext>
            </a:extLst>
          </p:cNvPr>
          <p:cNvSpPr/>
          <p:nvPr/>
        </p:nvSpPr>
        <p:spPr>
          <a:xfrm>
            <a:off x="4559321" y="3805085"/>
            <a:ext cx="3304518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response/request structure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E4ED7C-D841-1059-9358-D7B669BE1B05}"/>
              </a:ext>
            </a:extLst>
          </p:cNvPr>
          <p:cNvSpPr/>
          <p:nvPr/>
        </p:nvSpPr>
        <p:spPr>
          <a:xfrm>
            <a:off x="4559320" y="4550029"/>
            <a:ext cx="3304517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endpoint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78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286E9-BD66-5D8C-CDA1-37A68A75DA9A}"/>
              </a:ext>
            </a:extLst>
          </p:cNvPr>
          <p:cNvSpPr txBox="1"/>
          <p:nvPr/>
        </p:nvSpPr>
        <p:spPr>
          <a:xfrm>
            <a:off x="1538006" y="1900847"/>
            <a:ext cx="6000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DIFFERENT </a:t>
            </a:r>
            <a:r>
              <a:rPr lang="hu-HU" sz="24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 GROUPS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956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286E9-BD66-5D8C-CDA1-37A68A75DA9A}"/>
              </a:ext>
            </a:extLst>
          </p:cNvPr>
          <p:cNvSpPr txBox="1"/>
          <p:nvPr/>
        </p:nvSpPr>
        <p:spPr>
          <a:xfrm>
            <a:off x="1538006" y="1900847"/>
            <a:ext cx="6000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DIFFERENT </a:t>
            </a:r>
            <a:r>
              <a:rPr lang="hu-HU" sz="24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 GROUPS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D5204-938E-ABA7-9EFC-5336295438D7}"/>
              </a:ext>
            </a:extLst>
          </p:cNvPr>
          <p:cNvSpPr txBox="1"/>
          <p:nvPr/>
        </p:nvSpPr>
        <p:spPr>
          <a:xfrm>
            <a:off x="2701509" y="3127047"/>
            <a:ext cx="675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SOAP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web services – essentilly it is a protocol </a:t>
            </a: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C80D4DB8-91D8-3EB8-7F07-DF027B8A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28780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286E9-BD66-5D8C-CDA1-37A68A75DA9A}"/>
              </a:ext>
            </a:extLst>
          </p:cNvPr>
          <p:cNvSpPr txBox="1"/>
          <p:nvPr/>
        </p:nvSpPr>
        <p:spPr>
          <a:xfrm>
            <a:off x="1538006" y="1900847"/>
            <a:ext cx="6000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DIFFERENT </a:t>
            </a:r>
            <a:r>
              <a:rPr lang="hu-HU" sz="24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 GROUPS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D5204-938E-ABA7-9EFC-5336295438D7}"/>
              </a:ext>
            </a:extLst>
          </p:cNvPr>
          <p:cNvSpPr txBox="1"/>
          <p:nvPr/>
        </p:nvSpPr>
        <p:spPr>
          <a:xfrm>
            <a:off x="2701509" y="3127047"/>
            <a:ext cx="675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SOAP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web services – essentilly it is a protocol </a:t>
            </a: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C80D4DB8-91D8-3EB8-7F07-DF027B8A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2878028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65ADED-D20E-6C41-E4CF-2A0834B55D3D}"/>
              </a:ext>
            </a:extLst>
          </p:cNvPr>
          <p:cNvSpPr txBox="1"/>
          <p:nvPr/>
        </p:nvSpPr>
        <p:spPr>
          <a:xfrm>
            <a:off x="2701509" y="4531008"/>
            <a:ext cx="799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based services – which is an architectura approach (style)</a:t>
            </a:r>
          </a:p>
        </p:txBody>
      </p: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DFFB0E7B-8A4E-B480-FB12-37FDE8E30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06" y="4304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0939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SOAP (Simple Object Access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6CB81D-FE85-AE4F-2E0F-65E1AFA287EA}"/>
              </a:ext>
            </a:extLst>
          </p:cNvPr>
          <p:cNvSpPr/>
          <p:nvPr/>
        </p:nvSpPr>
        <p:spPr>
          <a:xfrm>
            <a:off x="2063310" y="229574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B411149C-D7AC-703A-1F75-FA745A2B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235" y="256633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2E23C98-D79D-C9D2-219E-1978E4153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2415" y="3093511"/>
            <a:ext cx="1054359" cy="105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37699-5576-2823-4084-CBA5744DE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050" y="2427021"/>
            <a:ext cx="1374541" cy="104759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9501C6-7BBF-8B21-3AC5-5CF5158475F5}"/>
              </a:ext>
            </a:extLst>
          </p:cNvPr>
          <p:cNvSpPr/>
          <p:nvPr/>
        </p:nvSpPr>
        <p:spPr>
          <a:xfrm>
            <a:off x="8127063" y="3606176"/>
            <a:ext cx="2290516" cy="6170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 APP (C++)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082AD7-B5FF-5279-D3FB-C7D93749767B}"/>
              </a:ext>
            </a:extLst>
          </p:cNvPr>
          <p:cNvCxnSpPr>
            <a:cxnSpLocks/>
          </p:cNvCxnSpPr>
          <p:nvPr/>
        </p:nvCxnSpPr>
        <p:spPr>
          <a:xfrm flipH="1" flipV="1">
            <a:off x="4801846" y="2940591"/>
            <a:ext cx="2715104" cy="26939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D3D63B-881B-DF12-8220-173E7D8FC8D4}"/>
              </a:ext>
            </a:extLst>
          </p:cNvPr>
          <p:cNvCxnSpPr>
            <a:cxnSpLocks/>
          </p:cNvCxnSpPr>
          <p:nvPr/>
        </p:nvCxnSpPr>
        <p:spPr>
          <a:xfrm>
            <a:off x="4822166" y="3782110"/>
            <a:ext cx="2715104" cy="0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5AEB45-00B4-7DD9-2781-4AF7F1E1CF56}"/>
              </a:ext>
            </a:extLst>
          </p:cNvPr>
          <p:cNvSpPr txBox="1"/>
          <p:nvPr/>
        </p:nvSpPr>
        <p:spPr>
          <a:xfrm>
            <a:off x="5187008" y="2282664"/>
            <a:ext cx="1989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 REQUEST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9D7A8-B648-B8D8-F9E2-A9FCF4D05E6E}"/>
              </a:ext>
            </a:extLst>
          </p:cNvPr>
          <p:cNvSpPr txBox="1"/>
          <p:nvPr/>
        </p:nvSpPr>
        <p:spPr>
          <a:xfrm>
            <a:off x="5106504" y="3961934"/>
            <a:ext cx="215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 RESPONSE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9E6834-1BAF-8B32-74C8-37E66E203527}"/>
              </a:ext>
            </a:extLst>
          </p:cNvPr>
          <p:cNvSpPr txBox="1"/>
          <p:nvPr/>
        </p:nvSpPr>
        <p:spPr>
          <a:xfrm>
            <a:off x="8063280" y="1726344"/>
            <a:ext cx="235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CONSUMER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54DFBE-49A2-7567-DA8D-B74BFD9B9920}"/>
              </a:ext>
            </a:extLst>
          </p:cNvPr>
          <p:cNvSpPr txBox="1"/>
          <p:nvPr/>
        </p:nvSpPr>
        <p:spPr>
          <a:xfrm>
            <a:off x="528992" y="1943138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/>
      <p:bldP spid="10" grpId="0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SOAP (Simple Object Access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6CB81D-FE85-AE4F-2E0F-65E1AFA287EA}"/>
              </a:ext>
            </a:extLst>
          </p:cNvPr>
          <p:cNvSpPr/>
          <p:nvPr/>
        </p:nvSpPr>
        <p:spPr>
          <a:xfrm>
            <a:off x="2063310" y="229574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B411149C-D7AC-703A-1F75-FA745A2B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235" y="256633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2E23C98-D79D-C9D2-219E-1978E4153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2415" y="3093511"/>
            <a:ext cx="1054359" cy="105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37699-5576-2823-4084-CBA5744DE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050" y="2427021"/>
            <a:ext cx="1374541" cy="104759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9501C6-7BBF-8B21-3AC5-5CF5158475F5}"/>
              </a:ext>
            </a:extLst>
          </p:cNvPr>
          <p:cNvSpPr/>
          <p:nvPr/>
        </p:nvSpPr>
        <p:spPr>
          <a:xfrm>
            <a:off x="8127063" y="3606176"/>
            <a:ext cx="2290516" cy="6170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 APP (C++)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082AD7-B5FF-5279-D3FB-C7D93749767B}"/>
              </a:ext>
            </a:extLst>
          </p:cNvPr>
          <p:cNvCxnSpPr>
            <a:cxnSpLocks/>
          </p:cNvCxnSpPr>
          <p:nvPr/>
        </p:nvCxnSpPr>
        <p:spPr>
          <a:xfrm flipH="1" flipV="1">
            <a:off x="4801846" y="2940591"/>
            <a:ext cx="2715104" cy="26939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D3D63B-881B-DF12-8220-173E7D8FC8D4}"/>
              </a:ext>
            </a:extLst>
          </p:cNvPr>
          <p:cNvCxnSpPr>
            <a:cxnSpLocks/>
          </p:cNvCxnSpPr>
          <p:nvPr/>
        </p:nvCxnSpPr>
        <p:spPr>
          <a:xfrm>
            <a:off x="4822166" y="3782110"/>
            <a:ext cx="2715104" cy="0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5AEB45-00B4-7DD9-2781-4AF7F1E1CF56}"/>
              </a:ext>
            </a:extLst>
          </p:cNvPr>
          <p:cNvSpPr txBox="1"/>
          <p:nvPr/>
        </p:nvSpPr>
        <p:spPr>
          <a:xfrm>
            <a:off x="5187008" y="2282664"/>
            <a:ext cx="1989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 REQUEST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9D7A8-B648-B8D8-F9E2-A9FCF4D05E6E}"/>
              </a:ext>
            </a:extLst>
          </p:cNvPr>
          <p:cNvSpPr txBox="1"/>
          <p:nvPr/>
        </p:nvSpPr>
        <p:spPr>
          <a:xfrm>
            <a:off x="5106504" y="3961934"/>
            <a:ext cx="215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 RESPONSE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9E6834-1BAF-8B32-74C8-37E66E203527}"/>
              </a:ext>
            </a:extLst>
          </p:cNvPr>
          <p:cNvSpPr txBox="1"/>
          <p:nvPr/>
        </p:nvSpPr>
        <p:spPr>
          <a:xfrm>
            <a:off x="8063280" y="1726344"/>
            <a:ext cx="235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CONSUMER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54DFBE-49A2-7567-DA8D-B74BFD9B9920}"/>
              </a:ext>
            </a:extLst>
          </p:cNvPr>
          <p:cNvSpPr txBox="1"/>
          <p:nvPr/>
        </p:nvSpPr>
        <p:spPr>
          <a:xfrm>
            <a:off x="528992" y="1943138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9E109-0812-2130-8C9A-2127538183A0}"/>
              </a:ext>
            </a:extLst>
          </p:cNvPr>
          <p:cNvSpPr txBox="1"/>
          <p:nvPr/>
        </p:nvSpPr>
        <p:spPr>
          <a:xfrm>
            <a:off x="2334643" y="4714387"/>
            <a:ext cx="74719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SOAP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messaging protocol specification for exchanging 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 information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format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COMMUNICATION IS WELL-DEFINED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!!!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(this is why it is a protocol)</a:t>
            </a:r>
            <a:endParaRPr lang="en-GB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4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SOAP (Simple Object Access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6CB81D-FE85-AE4F-2E0F-65E1AFA287EA}"/>
              </a:ext>
            </a:extLst>
          </p:cNvPr>
          <p:cNvSpPr/>
          <p:nvPr/>
        </p:nvSpPr>
        <p:spPr>
          <a:xfrm>
            <a:off x="2063310" y="229574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B411149C-D7AC-703A-1F75-FA745A2B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235" y="256633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2E23C98-D79D-C9D2-219E-1978E4153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2415" y="3093511"/>
            <a:ext cx="1054359" cy="105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37699-5576-2823-4084-CBA5744DE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050" y="2427021"/>
            <a:ext cx="1374541" cy="104759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9501C6-7BBF-8B21-3AC5-5CF5158475F5}"/>
              </a:ext>
            </a:extLst>
          </p:cNvPr>
          <p:cNvSpPr/>
          <p:nvPr/>
        </p:nvSpPr>
        <p:spPr>
          <a:xfrm>
            <a:off x="8127063" y="3606176"/>
            <a:ext cx="2290516" cy="6170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 APP (C++)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082AD7-B5FF-5279-D3FB-C7D93749767B}"/>
              </a:ext>
            </a:extLst>
          </p:cNvPr>
          <p:cNvCxnSpPr>
            <a:cxnSpLocks/>
          </p:cNvCxnSpPr>
          <p:nvPr/>
        </p:nvCxnSpPr>
        <p:spPr>
          <a:xfrm flipH="1" flipV="1">
            <a:off x="4801846" y="2940591"/>
            <a:ext cx="2715104" cy="26939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D3D63B-881B-DF12-8220-173E7D8FC8D4}"/>
              </a:ext>
            </a:extLst>
          </p:cNvPr>
          <p:cNvCxnSpPr>
            <a:cxnSpLocks/>
          </p:cNvCxnSpPr>
          <p:nvPr/>
        </p:nvCxnSpPr>
        <p:spPr>
          <a:xfrm>
            <a:off x="4822166" y="3782110"/>
            <a:ext cx="2715104" cy="0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5AEB45-00B4-7DD9-2781-4AF7F1E1CF56}"/>
              </a:ext>
            </a:extLst>
          </p:cNvPr>
          <p:cNvSpPr txBox="1"/>
          <p:nvPr/>
        </p:nvSpPr>
        <p:spPr>
          <a:xfrm>
            <a:off x="5187008" y="2282664"/>
            <a:ext cx="1989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 REQUEST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9D7A8-B648-B8D8-F9E2-A9FCF4D05E6E}"/>
              </a:ext>
            </a:extLst>
          </p:cNvPr>
          <p:cNvSpPr txBox="1"/>
          <p:nvPr/>
        </p:nvSpPr>
        <p:spPr>
          <a:xfrm>
            <a:off x="5106504" y="3961934"/>
            <a:ext cx="215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 RESPONSE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9E6834-1BAF-8B32-74C8-37E66E203527}"/>
              </a:ext>
            </a:extLst>
          </p:cNvPr>
          <p:cNvSpPr txBox="1"/>
          <p:nvPr/>
        </p:nvSpPr>
        <p:spPr>
          <a:xfrm>
            <a:off x="8063280" y="1726344"/>
            <a:ext cx="235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CONSUMER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54DFBE-49A2-7567-DA8D-B74BFD9B9920}"/>
              </a:ext>
            </a:extLst>
          </p:cNvPr>
          <p:cNvSpPr txBox="1"/>
          <p:nvPr/>
        </p:nvSpPr>
        <p:spPr>
          <a:xfrm>
            <a:off x="528992" y="1943138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9E109-0812-2130-8C9A-2127538183A0}"/>
              </a:ext>
            </a:extLst>
          </p:cNvPr>
          <p:cNvSpPr txBox="1"/>
          <p:nvPr/>
        </p:nvSpPr>
        <p:spPr>
          <a:xfrm>
            <a:off x="1896068" y="5089257"/>
            <a:ext cx="8399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often uses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a transport protocol but other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protocols can be used such as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message queues etc.</a:t>
            </a:r>
          </a:p>
        </p:txBody>
      </p:sp>
    </p:spTree>
    <p:extLst>
      <p:ext uri="{BB962C8B-B14F-4D97-AF65-F5344CB8AC3E}">
        <p14:creationId xmlns:p14="http://schemas.microsoft.com/office/powerpoint/2010/main" val="13776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SOAP (Simple Object Access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8270D9-9B6E-70C1-1A61-89E8622CA7B9}"/>
              </a:ext>
            </a:extLst>
          </p:cNvPr>
          <p:cNvSpPr/>
          <p:nvPr/>
        </p:nvSpPr>
        <p:spPr>
          <a:xfrm>
            <a:off x="165524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A00AB-EE47-237E-9F7F-A1A94D941186}"/>
              </a:ext>
            </a:extLst>
          </p:cNvPr>
          <p:cNvSpPr txBox="1"/>
          <p:nvPr/>
        </p:nvSpPr>
        <p:spPr>
          <a:xfrm>
            <a:off x="2310727" y="2409684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SOAP ENVELOPE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2CC4-F1C3-17DC-A4E4-AFB6C191EB9C}"/>
              </a:ext>
            </a:extLst>
          </p:cNvPr>
          <p:cNvSpPr/>
          <p:nvPr/>
        </p:nvSpPr>
        <p:spPr>
          <a:xfrm>
            <a:off x="2052320" y="2873052"/>
            <a:ext cx="2360892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 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A356F-AD0F-1795-8728-EA0A45B26AFE}"/>
              </a:ext>
            </a:extLst>
          </p:cNvPr>
          <p:cNvSpPr/>
          <p:nvPr/>
        </p:nvSpPr>
        <p:spPr>
          <a:xfrm>
            <a:off x="1967886" y="3538465"/>
            <a:ext cx="2445326" cy="176709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 Body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ECCB3-3E6A-6E10-AA4F-177EA4E9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938" y="2847668"/>
            <a:ext cx="3217141" cy="232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BB76F-ED5D-CA06-431B-44819E3A2C15}"/>
              </a:ext>
            </a:extLst>
          </p:cNvPr>
          <p:cNvSpPr txBox="1"/>
          <p:nvPr/>
        </p:nvSpPr>
        <p:spPr>
          <a:xfrm>
            <a:off x="1020548" y="1961604"/>
            <a:ext cx="690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 was first released back in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003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0FF04-C7F0-1BA5-D6CF-BF9F4D890EFD}"/>
              </a:ext>
            </a:extLst>
          </p:cNvPr>
          <p:cNvSpPr txBox="1"/>
          <p:nvPr/>
        </p:nvSpPr>
        <p:spPr>
          <a:xfrm>
            <a:off x="1020548" y="2541811"/>
            <a:ext cx="6701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enforces programmers to use the best known coding practises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8AC1A-36B0-71D4-E63E-D00C8E4424FA}"/>
              </a:ext>
            </a:extLst>
          </p:cNvPr>
          <p:cNvSpPr txBox="1"/>
          <p:nvPr/>
        </p:nvSpPr>
        <p:spPr>
          <a:xfrm>
            <a:off x="1020548" y="3450614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features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inversion of control principle and dependency injection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8965FA-8189-4465-74FD-11FFDE1017C3}"/>
              </a:ext>
            </a:extLst>
          </p:cNvPr>
          <p:cNvSpPr txBox="1"/>
          <p:nvPr/>
        </p:nvSpPr>
        <p:spPr>
          <a:xfrm>
            <a:off x="1020548" y="5175238"/>
            <a:ext cx="6979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need to instantiate the classes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the framework handles everything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B3A2C3-3630-9EAB-E8CA-0BB2E1D752BF}"/>
              </a:ext>
            </a:extLst>
          </p:cNvPr>
          <p:cNvSpPr txBox="1"/>
          <p:nvPr/>
        </p:nvSpPr>
        <p:spPr>
          <a:xfrm>
            <a:off x="1020548" y="4322251"/>
            <a:ext cx="6979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core module in the frameork is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inversion of control container</a:t>
            </a:r>
          </a:p>
        </p:txBody>
      </p:sp>
    </p:spTree>
    <p:extLst>
      <p:ext uri="{BB962C8B-B14F-4D97-AF65-F5344CB8AC3E}">
        <p14:creationId xmlns:p14="http://schemas.microsoft.com/office/powerpoint/2010/main" val="279882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SOAP (Simple Object Access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8270D9-9B6E-70C1-1A61-89E8622CA7B9}"/>
              </a:ext>
            </a:extLst>
          </p:cNvPr>
          <p:cNvSpPr/>
          <p:nvPr/>
        </p:nvSpPr>
        <p:spPr>
          <a:xfrm>
            <a:off x="165524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A00AB-EE47-237E-9F7F-A1A94D941186}"/>
              </a:ext>
            </a:extLst>
          </p:cNvPr>
          <p:cNvSpPr txBox="1"/>
          <p:nvPr/>
        </p:nvSpPr>
        <p:spPr>
          <a:xfrm>
            <a:off x="2310727" y="2409684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SOAP ENVELOPE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22CC4-F1C3-17DC-A4E4-AFB6C191EB9C}"/>
              </a:ext>
            </a:extLst>
          </p:cNvPr>
          <p:cNvSpPr/>
          <p:nvPr/>
        </p:nvSpPr>
        <p:spPr>
          <a:xfrm>
            <a:off x="2052320" y="2873052"/>
            <a:ext cx="2360892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 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A356F-AD0F-1795-8728-EA0A45B26AFE}"/>
              </a:ext>
            </a:extLst>
          </p:cNvPr>
          <p:cNvSpPr/>
          <p:nvPr/>
        </p:nvSpPr>
        <p:spPr>
          <a:xfrm>
            <a:off x="1967886" y="3538465"/>
            <a:ext cx="2445326" cy="176709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 Body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836B06F-2E19-1A89-937E-4D12890605FE}"/>
              </a:ext>
            </a:extLst>
          </p:cNvPr>
          <p:cNvSpPr/>
          <p:nvPr/>
        </p:nvSpPr>
        <p:spPr>
          <a:xfrm>
            <a:off x="5018998" y="2631440"/>
            <a:ext cx="640080" cy="1028570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EA22E-E8CA-97D7-F892-213FC802E5E9}"/>
              </a:ext>
            </a:extLst>
          </p:cNvPr>
          <p:cNvSpPr txBox="1"/>
          <p:nvPr/>
        </p:nvSpPr>
        <p:spPr>
          <a:xfrm>
            <a:off x="5850711" y="2384070"/>
            <a:ext cx="60213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SOAP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header contains application specific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information: the authentication, authorization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encryption related data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64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SOAP (Simple Object Access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8270D9-9B6E-70C1-1A61-89E8622CA7B9}"/>
              </a:ext>
            </a:extLst>
          </p:cNvPr>
          <p:cNvSpPr/>
          <p:nvPr/>
        </p:nvSpPr>
        <p:spPr>
          <a:xfrm>
            <a:off x="165524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A00AB-EE47-237E-9F7F-A1A94D941186}"/>
              </a:ext>
            </a:extLst>
          </p:cNvPr>
          <p:cNvSpPr txBox="1"/>
          <p:nvPr/>
        </p:nvSpPr>
        <p:spPr>
          <a:xfrm>
            <a:off x="2310727" y="2409684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SOAP ENVELOPE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A356F-AD0F-1795-8728-EA0A45B26AFE}"/>
              </a:ext>
            </a:extLst>
          </p:cNvPr>
          <p:cNvSpPr/>
          <p:nvPr/>
        </p:nvSpPr>
        <p:spPr>
          <a:xfrm>
            <a:off x="1967886" y="3538465"/>
            <a:ext cx="2445326" cy="176709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 Body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BD7248-BA89-BEDE-463F-9DA597A30006}"/>
              </a:ext>
            </a:extLst>
          </p:cNvPr>
          <p:cNvSpPr/>
          <p:nvPr/>
        </p:nvSpPr>
        <p:spPr>
          <a:xfrm>
            <a:off x="2052320" y="2873052"/>
            <a:ext cx="2360892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 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98A7284-E2FA-E731-E36C-73F093F88157}"/>
              </a:ext>
            </a:extLst>
          </p:cNvPr>
          <p:cNvSpPr/>
          <p:nvPr/>
        </p:nvSpPr>
        <p:spPr>
          <a:xfrm>
            <a:off x="5018998" y="3660010"/>
            <a:ext cx="640080" cy="1524000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C67EA-FCE7-DA48-8E65-2D5E56679151}"/>
              </a:ext>
            </a:extLst>
          </p:cNvPr>
          <p:cNvSpPr txBox="1"/>
          <p:nvPr/>
        </p:nvSpPr>
        <p:spPr>
          <a:xfrm>
            <a:off x="5872345" y="4006511"/>
            <a:ext cx="4351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SOAP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body contains the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 and response accordingly</a:t>
            </a:r>
          </a:p>
        </p:txBody>
      </p:sp>
    </p:spTree>
    <p:extLst>
      <p:ext uri="{BB962C8B-B14F-4D97-AF65-F5344CB8AC3E}">
        <p14:creationId xmlns:p14="http://schemas.microsoft.com/office/powerpoint/2010/main" val="114662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SOAP (Simple Object Access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814632-4BF9-0830-5618-E104B250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1775157"/>
            <a:ext cx="11393490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71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DE7B0-F991-D8DC-190D-FF52DB39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45" y="2506150"/>
            <a:ext cx="2242490" cy="2242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E02225-3F5D-6ADD-E492-5A912659B6B5}"/>
              </a:ext>
            </a:extLst>
          </p:cNvPr>
          <p:cNvSpPr txBox="1"/>
          <p:nvPr/>
        </p:nvSpPr>
        <p:spPr>
          <a:xfrm>
            <a:off x="6843938" y="5139378"/>
            <a:ext cx="488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single website is stored on a so-called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(images, texts and all the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7E014-777B-D0F8-C554-6930A9EFAC31}"/>
              </a:ext>
            </a:extLst>
          </p:cNvPr>
          <p:cNvSpPr txBox="1"/>
          <p:nvPr/>
        </p:nvSpPr>
        <p:spPr>
          <a:xfrm>
            <a:off x="936442" y="1633091"/>
            <a:ext cx="4069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 visits a website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the data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will be fetched from the server with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59142-1CEA-D22D-520D-5C492500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788" y="2484633"/>
            <a:ext cx="2518267" cy="2285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5E1338-E31E-B0FC-3BC7-942E8EAD6DC7}"/>
              </a:ext>
            </a:extLst>
          </p:cNvPr>
          <p:cNvSpPr txBox="1"/>
          <p:nvPr/>
        </p:nvSpPr>
        <p:spPr>
          <a:xfrm>
            <a:off x="426782" y="5145249"/>
            <a:ext cx="5089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Hypertext Transfer Protocol (HTTP)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used for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viewing web pages. It is a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request-response protocol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client-server computing model 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E996B9-CEA3-C133-66EA-8759CD312943}"/>
              </a:ext>
            </a:extLst>
          </p:cNvPr>
          <p:cNvCxnSpPr>
            <a:cxnSpLocks/>
          </p:cNvCxnSpPr>
          <p:nvPr/>
        </p:nvCxnSpPr>
        <p:spPr>
          <a:xfrm flipH="1" flipV="1">
            <a:off x="4801846" y="3326671"/>
            <a:ext cx="2715104" cy="26939"/>
          </a:xfrm>
          <a:prstGeom prst="straightConnector1">
            <a:avLst/>
          </a:prstGeom>
          <a:ln w="146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BD0D13-8A75-9ACD-06E9-64D31EFEFD6D}"/>
              </a:ext>
            </a:extLst>
          </p:cNvPr>
          <p:cNvCxnSpPr>
            <a:cxnSpLocks/>
          </p:cNvCxnSpPr>
          <p:nvPr/>
        </p:nvCxnSpPr>
        <p:spPr>
          <a:xfrm>
            <a:off x="4822166" y="3944670"/>
            <a:ext cx="2715104" cy="0"/>
          </a:xfrm>
          <a:prstGeom prst="straightConnector1">
            <a:avLst/>
          </a:prstGeom>
          <a:ln w="146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DD8F5E-0AA5-BB56-878E-6053B117BD90}"/>
              </a:ext>
            </a:extLst>
          </p:cNvPr>
          <p:cNvSpPr txBox="1"/>
          <p:nvPr/>
        </p:nvSpPr>
        <p:spPr>
          <a:xfrm>
            <a:off x="5495676" y="2678862"/>
            <a:ext cx="13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D095E-B878-4646-C232-4E94BC3FF10E}"/>
              </a:ext>
            </a:extLst>
          </p:cNvPr>
          <p:cNvSpPr txBox="1"/>
          <p:nvPr/>
        </p:nvSpPr>
        <p:spPr>
          <a:xfrm>
            <a:off x="5451944" y="4175294"/>
            <a:ext cx="151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RESPONSE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6906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0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How to Make a Server Scalable?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59142-1CEA-D22D-520D-5C492500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08" y="2773454"/>
            <a:ext cx="2518267" cy="22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How to Make a Server Scalable?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59142-1CEA-D22D-520D-5C492500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08" y="2773454"/>
            <a:ext cx="2518267" cy="228552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CA04572B-6E57-FC3C-D6E8-8730EEAC5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307" y="2488041"/>
            <a:ext cx="662269" cy="662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C67D78-116F-ACBF-2CBA-C206B316C9B7}"/>
              </a:ext>
            </a:extLst>
          </p:cNvPr>
          <p:cNvSpPr txBox="1"/>
          <p:nvPr/>
        </p:nvSpPr>
        <p:spPr>
          <a:xfrm>
            <a:off x="1352250" y="2403676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make a server (application) scalable if it 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stateless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(no information is stored about the client)</a:t>
            </a:r>
          </a:p>
        </p:txBody>
      </p:sp>
    </p:spTree>
    <p:extLst>
      <p:ext uri="{BB962C8B-B14F-4D97-AF65-F5344CB8AC3E}">
        <p14:creationId xmlns:p14="http://schemas.microsoft.com/office/powerpoint/2010/main" val="185043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How to Make a Server Scalable?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59142-1CEA-D22D-520D-5C492500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08" y="2773454"/>
            <a:ext cx="2518267" cy="228552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CA04572B-6E57-FC3C-D6E8-8730EEAC5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307" y="2488041"/>
            <a:ext cx="662269" cy="662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C67D78-116F-ACBF-2CBA-C206B316C9B7}"/>
              </a:ext>
            </a:extLst>
          </p:cNvPr>
          <p:cNvSpPr txBox="1"/>
          <p:nvPr/>
        </p:nvSpPr>
        <p:spPr>
          <a:xfrm>
            <a:off x="1352250" y="2403676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make a server (application) scalable if it 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stateless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(no information is stored about the client)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EEE6C1-1BE3-3F40-53CC-999C54672601}"/>
              </a:ext>
            </a:extLst>
          </p:cNvPr>
          <p:cNvSpPr txBox="1"/>
          <p:nvPr/>
        </p:nvSpPr>
        <p:spPr>
          <a:xfrm>
            <a:off x="1352250" y="3623328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client’s request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contains all the information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needed for the given request</a:t>
            </a:r>
          </a:p>
        </p:txBody>
      </p:sp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9D4F8D41-669E-A4E7-570E-2C6F8B765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307" y="3656616"/>
            <a:ext cx="662269" cy="6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1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How to Make a Server Scalable?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59142-1CEA-D22D-520D-5C492500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08" y="2773454"/>
            <a:ext cx="2518267" cy="228552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CA04572B-6E57-FC3C-D6E8-8730EEAC5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307" y="2488041"/>
            <a:ext cx="662269" cy="662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C67D78-116F-ACBF-2CBA-C206B316C9B7}"/>
              </a:ext>
            </a:extLst>
          </p:cNvPr>
          <p:cNvSpPr txBox="1"/>
          <p:nvPr/>
        </p:nvSpPr>
        <p:spPr>
          <a:xfrm>
            <a:off x="1352250" y="2403676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make a server (application) scalable if it 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stateless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(no information is stored about the client)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EEE6C1-1BE3-3F40-53CC-999C54672601}"/>
              </a:ext>
            </a:extLst>
          </p:cNvPr>
          <p:cNvSpPr txBox="1"/>
          <p:nvPr/>
        </p:nvSpPr>
        <p:spPr>
          <a:xfrm>
            <a:off x="1352250" y="3628334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client’s request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contains all the information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needed for the given 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8CED5-B9AB-9BF7-03C8-284C2FB78A66}"/>
              </a:ext>
            </a:extLst>
          </p:cNvPr>
          <p:cNvSpPr txBox="1"/>
          <p:nvPr/>
        </p:nvSpPr>
        <p:spPr>
          <a:xfrm>
            <a:off x="1352250" y="4813975"/>
            <a:ext cx="626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can handle multiple requests as it does not have to store information</a:t>
            </a:r>
          </a:p>
        </p:txBody>
      </p:sp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9D4F8D41-669E-A4E7-570E-2C6F8B765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307" y="3661622"/>
            <a:ext cx="662269" cy="662269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AB61E02F-42EB-E883-177D-A53784B1F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306" y="4898340"/>
            <a:ext cx="662269" cy="6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8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12FEF5-6E62-83CA-2889-BE3089D0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05" y="1381036"/>
            <a:ext cx="1766815" cy="17668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E63725-F364-056B-1C57-9EB8FF5F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07" y="1363713"/>
            <a:ext cx="1984094" cy="180072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B5DF4B-57AB-B874-9970-26A9594983E1}"/>
              </a:ext>
            </a:extLst>
          </p:cNvPr>
          <p:cNvCxnSpPr>
            <a:cxnSpLocks/>
          </p:cNvCxnSpPr>
          <p:nvPr/>
        </p:nvCxnSpPr>
        <p:spPr>
          <a:xfrm>
            <a:off x="4712565" y="2264444"/>
            <a:ext cx="1977897" cy="0"/>
          </a:xfrm>
          <a:prstGeom prst="line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8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0594C-9454-53B3-8C81-FD7F0D23D246}"/>
              </a:ext>
            </a:extLst>
          </p:cNvPr>
          <p:cNvSpPr txBox="1"/>
          <p:nvPr/>
        </p:nvSpPr>
        <p:spPr>
          <a:xfrm>
            <a:off x="878308" y="2347684"/>
            <a:ext cx="6904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class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Address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...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71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D43BA-F32B-D4E1-76CE-F383853AE562}"/>
              </a:ext>
            </a:extLst>
          </p:cNvPr>
          <p:cNvSpPr txBox="1"/>
          <p:nvPr/>
        </p:nvSpPr>
        <p:spPr>
          <a:xfrm>
            <a:off x="2835125" y="3587204"/>
            <a:ext cx="652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allows applications to communicate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12FEF5-6E62-83CA-2889-BE3089D0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05" y="1381036"/>
            <a:ext cx="1766815" cy="17668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E63725-F364-056B-1C57-9EB8FF5F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07" y="1363713"/>
            <a:ext cx="1984094" cy="180072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B5DF4B-57AB-B874-9970-26A9594983E1}"/>
              </a:ext>
            </a:extLst>
          </p:cNvPr>
          <p:cNvCxnSpPr>
            <a:cxnSpLocks/>
          </p:cNvCxnSpPr>
          <p:nvPr/>
        </p:nvCxnSpPr>
        <p:spPr>
          <a:xfrm>
            <a:off x="4712565" y="2264444"/>
            <a:ext cx="1977897" cy="0"/>
          </a:xfrm>
          <a:prstGeom prst="line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37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D43BA-F32B-D4E1-76CE-F383853AE562}"/>
              </a:ext>
            </a:extLst>
          </p:cNvPr>
          <p:cNvSpPr txBox="1"/>
          <p:nvPr/>
        </p:nvSpPr>
        <p:spPr>
          <a:xfrm>
            <a:off x="2835125" y="3587204"/>
            <a:ext cx="652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allows applications to communicate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12FEF5-6E62-83CA-2889-BE3089D0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05" y="1381036"/>
            <a:ext cx="1766815" cy="17668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E63725-F364-056B-1C57-9EB8FF5F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07" y="1363713"/>
            <a:ext cx="1984094" cy="180072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B5DF4B-57AB-B874-9970-26A9594983E1}"/>
              </a:ext>
            </a:extLst>
          </p:cNvPr>
          <p:cNvCxnSpPr>
            <a:cxnSpLocks/>
          </p:cNvCxnSpPr>
          <p:nvPr/>
        </p:nvCxnSpPr>
        <p:spPr>
          <a:xfrm>
            <a:off x="4712565" y="2264444"/>
            <a:ext cx="1977897" cy="0"/>
          </a:xfrm>
          <a:prstGeom prst="line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1B7FB2-8555-26E1-A4CD-2E36A7717FFA}"/>
              </a:ext>
            </a:extLst>
          </p:cNvPr>
          <p:cNvSpPr txBox="1"/>
          <p:nvPr/>
        </p:nvSpPr>
        <p:spPr>
          <a:xfrm>
            <a:off x="2835125" y="4167411"/>
            <a:ext cx="652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TCP/IP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protocol</a:t>
            </a:r>
          </a:p>
        </p:txBody>
      </p:sp>
    </p:spTree>
    <p:extLst>
      <p:ext uri="{BB962C8B-B14F-4D97-AF65-F5344CB8AC3E}">
        <p14:creationId xmlns:p14="http://schemas.microsoft.com/office/powerpoint/2010/main" val="77505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D43BA-F32B-D4E1-76CE-F383853AE562}"/>
              </a:ext>
            </a:extLst>
          </p:cNvPr>
          <p:cNvSpPr txBox="1"/>
          <p:nvPr/>
        </p:nvSpPr>
        <p:spPr>
          <a:xfrm>
            <a:off x="2835125" y="3587204"/>
            <a:ext cx="652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allows applications to communicate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12FEF5-6E62-83CA-2889-BE3089D0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05" y="1381036"/>
            <a:ext cx="1766815" cy="17668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E63725-F364-056B-1C57-9EB8FF5F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07" y="1363713"/>
            <a:ext cx="1984094" cy="180072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B5DF4B-57AB-B874-9970-26A9594983E1}"/>
              </a:ext>
            </a:extLst>
          </p:cNvPr>
          <p:cNvCxnSpPr>
            <a:cxnSpLocks/>
          </p:cNvCxnSpPr>
          <p:nvPr/>
        </p:nvCxnSpPr>
        <p:spPr>
          <a:xfrm>
            <a:off x="4712565" y="2264444"/>
            <a:ext cx="1977897" cy="0"/>
          </a:xfrm>
          <a:prstGeom prst="line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1B7FB2-8555-26E1-A4CD-2E36A7717FFA}"/>
              </a:ext>
            </a:extLst>
          </p:cNvPr>
          <p:cNvSpPr txBox="1"/>
          <p:nvPr/>
        </p:nvSpPr>
        <p:spPr>
          <a:xfrm>
            <a:off x="2835125" y="4167411"/>
            <a:ext cx="652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TCP/IP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protocol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1897-9465-9E4D-6EC0-45915A7F5C17}"/>
              </a:ext>
            </a:extLst>
          </p:cNvPr>
          <p:cNvSpPr txBox="1"/>
          <p:nvPr/>
        </p:nvSpPr>
        <p:spPr>
          <a:xfrm>
            <a:off x="2835125" y="4743162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stateless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every request is independent and does not relate to previous requests</a:t>
            </a:r>
          </a:p>
        </p:txBody>
      </p:sp>
    </p:spTree>
    <p:extLst>
      <p:ext uri="{BB962C8B-B14F-4D97-AF65-F5344CB8AC3E}">
        <p14:creationId xmlns:p14="http://schemas.microsoft.com/office/powerpoint/2010/main" val="197488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D43BA-F32B-D4E1-76CE-F383853AE562}"/>
              </a:ext>
            </a:extLst>
          </p:cNvPr>
          <p:cNvSpPr txBox="1"/>
          <p:nvPr/>
        </p:nvSpPr>
        <p:spPr>
          <a:xfrm>
            <a:off x="2835125" y="3587204"/>
            <a:ext cx="652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allows applications to communicate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12FEF5-6E62-83CA-2889-BE3089D0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05" y="1381036"/>
            <a:ext cx="1766815" cy="17668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E63725-F364-056B-1C57-9EB8FF5F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07" y="1363713"/>
            <a:ext cx="1984094" cy="180072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B5DF4B-57AB-B874-9970-26A9594983E1}"/>
              </a:ext>
            </a:extLst>
          </p:cNvPr>
          <p:cNvCxnSpPr>
            <a:cxnSpLocks/>
          </p:cNvCxnSpPr>
          <p:nvPr/>
        </p:nvCxnSpPr>
        <p:spPr>
          <a:xfrm>
            <a:off x="4712565" y="2264444"/>
            <a:ext cx="1977897" cy="0"/>
          </a:xfrm>
          <a:prstGeom prst="line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1B7FB2-8555-26E1-A4CD-2E36A7717FFA}"/>
              </a:ext>
            </a:extLst>
          </p:cNvPr>
          <p:cNvSpPr txBox="1"/>
          <p:nvPr/>
        </p:nvSpPr>
        <p:spPr>
          <a:xfrm>
            <a:off x="2835125" y="4167411"/>
            <a:ext cx="652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TCP/IP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protocol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1897-9465-9E4D-6EC0-45915A7F5C17}"/>
              </a:ext>
            </a:extLst>
          </p:cNvPr>
          <p:cNvSpPr txBox="1"/>
          <p:nvPr/>
        </p:nvSpPr>
        <p:spPr>
          <a:xfrm>
            <a:off x="2835125" y="4743162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stateless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every request is independent and does not relate to previous requests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C08725-FB7B-BBA4-B459-C1DD8B10DFAF}"/>
              </a:ext>
            </a:extLst>
          </p:cNvPr>
          <p:cNvSpPr txBox="1"/>
          <p:nvPr/>
        </p:nvSpPr>
        <p:spPr>
          <a:xfrm>
            <a:off x="2835124" y="5688245"/>
            <a:ext cx="6979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connectionless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the client disconnects from the server after the request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250511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478E12-66DE-DA0B-06EC-2D276C9DA741}"/>
              </a:ext>
            </a:extLst>
          </p:cNvPr>
          <p:cNvSpPr/>
          <p:nvPr/>
        </p:nvSpPr>
        <p:spPr>
          <a:xfrm>
            <a:off x="60876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B62AA-D95B-D7BC-E604-043F28609BA1}"/>
              </a:ext>
            </a:extLst>
          </p:cNvPr>
          <p:cNvSpPr txBox="1"/>
          <p:nvPr/>
        </p:nvSpPr>
        <p:spPr>
          <a:xfrm>
            <a:off x="1336412" y="2409684"/>
            <a:ext cx="161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HTTP REQUEST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FB127D-172E-3F97-235A-F7E96A977C52}"/>
              </a:ext>
            </a:extLst>
          </p:cNvPr>
          <p:cNvSpPr/>
          <p:nvPr/>
        </p:nvSpPr>
        <p:spPr>
          <a:xfrm>
            <a:off x="921406" y="290901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LINE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35677D-0ECF-DFA2-65C2-C1DCA60AAF2A}"/>
              </a:ext>
            </a:extLst>
          </p:cNvPr>
          <p:cNvSpPr/>
          <p:nvPr/>
        </p:nvSpPr>
        <p:spPr>
          <a:xfrm>
            <a:off x="921406" y="355235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1914C8-74EF-F62A-C598-B5AE9F1F941C}"/>
              </a:ext>
            </a:extLst>
          </p:cNvPr>
          <p:cNvSpPr/>
          <p:nvPr/>
        </p:nvSpPr>
        <p:spPr>
          <a:xfrm>
            <a:off x="921406" y="4195698"/>
            <a:ext cx="2445326" cy="10976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BODY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9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478E12-66DE-DA0B-06EC-2D276C9DA741}"/>
              </a:ext>
            </a:extLst>
          </p:cNvPr>
          <p:cNvSpPr/>
          <p:nvPr/>
        </p:nvSpPr>
        <p:spPr>
          <a:xfrm>
            <a:off x="60876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B62AA-D95B-D7BC-E604-043F28609BA1}"/>
              </a:ext>
            </a:extLst>
          </p:cNvPr>
          <p:cNvSpPr txBox="1"/>
          <p:nvPr/>
        </p:nvSpPr>
        <p:spPr>
          <a:xfrm>
            <a:off x="1336412" y="2409684"/>
            <a:ext cx="161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HTTP REQUEST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FB127D-172E-3F97-235A-F7E96A977C52}"/>
              </a:ext>
            </a:extLst>
          </p:cNvPr>
          <p:cNvSpPr/>
          <p:nvPr/>
        </p:nvSpPr>
        <p:spPr>
          <a:xfrm>
            <a:off x="921406" y="290901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LINE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35677D-0ECF-DFA2-65C2-C1DCA60AAF2A}"/>
              </a:ext>
            </a:extLst>
          </p:cNvPr>
          <p:cNvSpPr/>
          <p:nvPr/>
        </p:nvSpPr>
        <p:spPr>
          <a:xfrm>
            <a:off x="921406" y="355235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1914C8-74EF-F62A-C598-B5AE9F1F941C}"/>
              </a:ext>
            </a:extLst>
          </p:cNvPr>
          <p:cNvSpPr/>
          <p:nvPr/>
        </p:nvSpPr>
        <p:spPr>
          <a:xfrm>
            <a:off x="921406" y="4195698"/>
            <a:ext cx="2445326" cy="10976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BODY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46BCA60-857F-9174-070E-ABBDB698572C}"/>
              </a:ext>
            </a:extLst>
          </p:cNvPr>
          <p:cNvSpPr/>
          <p:nvPr/>
        </p:nvSpPr>
        <p:spPr>
          <a:xfrm>
            <a:off x="4338278" y="2631440"/>
            <a:ext cx="640080" cy="1028570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6E01B-69B4-7B06-0249-A4336F6ACEBB}"/>
              </a:ext>
            </a:extLst>
          </p:cNvPr>
          <p:cNvSpPr txBox="1"/>
          <p:nvPr/>
        </p:nvSpPr>
        <p:spPr>
          <a:xfrm>
            <a:off x="5521645" y="1466220"/>
            <a:ext cx="45661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start line contains several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parameters of the request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method: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GET, POST, PUT, DELETE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resource location (URI)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version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HTTP/1.0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478E12-66DE-DA0B-06EC-2D276C9DA741}"/>
              </a:ext>
            </a:extLst>
          </p:cNvPr>
          <p:cNvSpPr/>
          <p:nvPr/>
        </p:nvSpPr>
        <p:spPr>
          <a:xfrm>
            <a:off x="60876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B62AA-D95B-D7BC-E604-043F28609BA1}"/>
              </a:ext>
            </a:extLst>
          </p:cNvPr>
          <p:cNvSpPr txBox="1"/>
          <p:nvPr/>
        </p:nvSpPr>
        <p:spPr>
          <a:xfrm>
            <a:off x="1336412" y="2409684"/>
            <a:ext cx="161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HTTP REQUEST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FB127D-172E-3F97-235A-F7E96A977C52}"/>
              </a:ext>
            </a:extLst>
          </p:cNvPr>
          <p:cNvSpPr/>
          <p:nvPr/>
        </p:nvSpPr>
        <p:spPr>
          <a:xfrm>
            <a:off x="921406" y="290901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LINE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35677D-0ECF-DFA2-65C2-C1DCA60AAF2A}"/>
              </a:ext>
            </a:extLst>
          </p:cNvPr>
          <p:cNvSpPr/>
          <p:nvPr/>
        </p:nvSpPr>
        <p:spPr>
          <a:xfrm>
            <a:off x="921406" y="355235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1914C8-74EF-F62A-C598-B5AE9F1F941C}"/>
              </a:ext>
            </a:extLst>
          </p:cNvPr>
          <p:cNvSpPr/>
          <p:nvPr/>
        </p:nvSpPr>
        <p:spPr>
          <a:xfrm>
            <a:off x="921406" y="4195698"/>
            <a:ext cx="2445326" cy="10976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BODY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CB2737D-E585-487C-4005-6EB275842AC4}"/>
              </a:ext>
            </a:extLst>
          </p:cNvPr>
          <p:cNvSpPr/>
          <p:nvPr/>
        </p:nvSpPr>
        <p:spPr>
          <a:xfrm>
            <a:off x="4338278" y="3271520"/>
            <a:ext cx="640080" cy="1028570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F3747-BEAA-082E-6A3F-C425BF7F9478}"/>
              </a:ext>
            </a:extLst>
          </p:cNvPr>
          <p:cNvSpPr txBox="1"/>
          <p:nvPr/>
        </p:nvSpPr>
        <p:spPr>
          <a:xfrm>
            <a:off x="5233073" y="2106300"/>
            <a:ext cx="51433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header contains several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parameters of the host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host: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http://aws-test/users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accept (MIME):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text/html or image/png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cookie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session ID etc.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8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478E12-66DE-DA0B-06EC-2D276C9DA741}"/>
              </a:ext>
            </a:extLst>
          </p:cNvPr>
          <p:cNvSpPr/>
          <p:nvPr/>
        </p:nvSpPr>
        <p:spPr>
          <a:xfrm>
            <a:off x="60876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B62AA-D95B-D7BC-E604-043F28609BA1}"/>
              </a:ext>
            </a:extLst>
          </p:cNvPr>
          <p:cNvSpPr txBox="1"/>
          <p:nvPr/>
        </p:nvSpPr>
        <p:spPr>
          <a:xfrm>
            <a:off x="1336412" y="2409684"/>
            <a:ext cx="161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HTTP REQUEST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FB127D-172E-3F97-235A-F7E96A977C52}"/>
              </a:ext>
            </a:extLst>
          </p:cNvPr>
          <p:cNvSpPr/>
          <p:nvPr/>
        </p:nvSpPr>
        <p:spPr>
          <a:xfrm>
            <a:off x="921406" y="290901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LINE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35677D-0ECF-DFA2-65C2-C1DCA60AAF2A}"/>
              </a:ext>
            </a:extLst>
          </p:cNvPr>
          <p:cNvSpPr/>
          <p:nvPr/>
        </p:nvSpPr>
        <p:spPr>
          <a:xfrm>
            <a:off x="921406" y="355235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1914C8-74EF-F62A-C598-B5AE9F1F941C}"/>
              </a:ext>
            </a:extLst>
          </p:cNvPr>
          <p:cNvSpPr/>
          <p:nvPr/>
        </p:nvSpPr>
        <p:spPr>
          <a:xfrm>
            <a:off x="921406" y="4195698"/>
            <a:ext cx="2445326" cy="10976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BODY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782F08-463B-9E04-ACD7-93A74F71B7E0}"/>
              </a:ext>
            </a:extLst>
          </p:cNvPr>
          <p:cNvSpPr/>
          <p:nvPr/>
        </p:nvSpPr>
        <p:spPr>
          <a:xfrm>
            <a:off x="4338278" y="4185920"/>
            <a:ext cx="640080" cy="1028570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44AF2-D535-81FB-1E8A-B832808456BC}"/>
              </a:ext>
            </a:extLst>
          </p:cNvPr>
          <p:cNvSpPr txBox="1"/>
          <p:nvPr/>
        </p:nvSpPr>
        <p:spPr>
          <a:xfrm>
            <a:off x="5281197" y="3020700"/>
            <a:ext cx="5047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body may or may not contain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several parameters (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CF5AB-C0E3-2FEF-1D8E-FDD44AAA17B2}"/>
              </a:ext>
            </a:extLst>
          </p:cNvPr>
          <p:cNvSpPr txBox="1"/>
          <p:nvPr/>
        </p:nvSpPr>
        <p:spPr>
          <a:xfrm>
            <a:off x="6562252" y="4153830"/>
            <a:ext cx="24849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{</a:t>
            </a:r>
            <a:endParaRPr lang="hu-HU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hu-HU" sz="2400" b="1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r>
              <a:rPr lang="en-GB" sz="2400" b="1" dirty="0" err="1">
                <a:solidFill>
                  <a:schemeClr val="accent5">
                    <a:lumMod val="75000"/>
                  </a:schemeClr>
                </a:solidFill>
              </a:rPr>
              <a:t>name":"John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",</a:t>
            </a:r>
            <a:endParaRPr lang="hu-HU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hu-HU" sz="2400" b="1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 "age":30</a:t>
            </a:r>
            <a:endParaRPr lang="hu-HU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}</a:t>
            </a:r>
            <a:endParaRPr lang="hu-HU" sz="3200" b="1" i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377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478E12-66DE-DA0B-06EC-2D276C9DA741}"/>
              </a:ext>
            </a:extLst>
          </p:cNvPr>
          <p:cNvSpPr/>
          <p:nvPr/>
        </p:nvSpPr>
        <p:spPr>
          <a:xfrm>
            <a:off x="60876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B62AA-D95B-D7BC-E604-043F28609BA1}"/>
              </a:ext>
            </a:extLst>
          </p:cNvPr>
          <p:cNvSpPr txBox="1"/>
          <p:nvPr/>
        </p:nvSpPr>
        <p:spPr>
          <a:xfrm>
            <a:off x="1274793" y="2409684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HTTP RESPONSE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FB127D-172E-3F97-235A-F7E96A977C52}"/>
              </a:ext>
            </a:extLst>
          </p:cNvPr>
          <p:cNvSpPr/>
          <p:nvPr/>
        </p:nvSpPr>
        <p:spPr>
          <a:xfrm>
            <a:off x="921406" y="290901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LINE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35677D-0ECF-DFA2-65C2-C1DCA60AAF2A}"/>
              </a:ext>
            </a:extLst>
          </p:cNvPr>
          <p:cNvSpPr/>
          <p:nvPr/>
        </p:nvSpPr>
        <p:spPr>
          <a:xfrm>
            <a:off x="921406" y="355235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1914C8-74EF-F62A-C598-B5AE9F1F941C}"/>
              </a:ext>
            </a:extLst>
          </p:cNvPr>
          <p:cNvSpPr/>
          <p:nvPr/>
        </p:nvSpPr>
        <p:spPr>
          <a:xfrm>
            <a:off x="921406" y="4195698"/>
            <a:ext cx="2445326" cy="10976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BODY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3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478E12-66DE-DA0B-06EC-2D276C9DA741}"/>
              </a:ext>
            </a:extLst>
          </p:cNvPr>
          <p:cNvSpPr/>
          <p:nvPr/>
        </p:nvSpPr>
        <p:spPr>
          <a:xfrm>
            <a:off x="60876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B62AA-D95B-D7BC-E604-043F28609BA1}"/>
              </a:ext>
            </a:extLst>
          </p:cNvPr>
          <p:cNvSpPr txBox="1"/>
          <p:nvPr/>
        </p:nvSpPr>
        <p:spPr>
          <a:xfrm>
            <a:off x="1274794" y="2409684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HTTP RESPONSE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FB127D-172E-3F97-235A-F7E96A977C52}"/>
              </a:ext>
            </a:extLst>
          </p:cNvPr>
          <p:cNvSpPr/>
          <p:nvPr/>
        </p:nvSpPr>
        <p:spPr>
          <a:xfrm>
            <a:off x="921406" y="290901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LINE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35677D-0ECF-DFA2-65C2-C1DCA60AAF2A}"/>
              </a:ext>
            </a:extLst>
          </p:cNvPr>
          <p:cNvSpPr/>
          <p:nvPr/>
        </p:nvSpPr>
        <p:spPr>
          <a:xfrm>
            <a:off x="921406" y="355235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1914C8-74EF-F62A-C598-B5AE9F1F941C}"/>
              </a:ext>
            </a:extLst>
          </p:cNvPr>
          <p:cNvSpPr/>
          <p:nvPr/>
        </p:nvSpPr>
        <p:spPr>
          <a:xfrm>
            <a:off x="921406" y="4195698"/>
            <a:ext cx="2445326" cy="10976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BODY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46BCA60-857F-9174-070E-ABBDB698572C}"/>
              </a:ext>
            </a:extLst>
          </p:cNvPr>
          <p:cNvSpPr/>
          <p:nvPr/>
        </p:nvSpPr>
        <p:spPr>
          <a:xfrm>
            <a:off x="4338278" y="2631440"/>
            <a:ext cx="640080" cy="1028570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6E01B-69B4-7B06-0249-A4336F6ACEBB}"/>
              </a:ext>
            </a:extLst>
          </p:cNvPr>
          <p:cNvSpPr txBox="1"/>
          <p:nvPr/>
        </p:nvSpPr>
        <p:spPr>
          <a:xfrm>
            <a:off x="5342622" y="1466220"/>
            <a:ext cx="49242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start line contains several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values of the response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version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HTTP/1.0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code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(OK)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404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(Not Found)</a:t>
            </a: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(Server Error) 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4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0594C-9454-53B3-8C81-FD7F0D23D246}"/>
              </a:ext>
            </a:extLst>
          </p:cNvPr>
          <p:cNvSpPr txBox="1"/>
          <p:nvPr/>
        </p:nvSpPr>
        <p:spPr>
          <a:xfrm>
            <a:off x="878308" y="2347684"/>
            <a:ext cx="6904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class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Address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...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B2127-DC93-5C33-909E-26B0B584592E}"/>
              </a:ext>
            </a:extLst>
          </p:cNvPr>
          <p:cNvSpPr txBox="1"/>
          <p:nvPr/>
        </p:nvSpPr>
        <p:spPr>
          <a:xfrm>
            <a:off x="878308" y="3993604"/>
            <a:ext cx="6904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class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Student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773E5E"/>
                </a:solidFill>
              </a:rPr>
              <a:t>private Address </a:t>
            </a:r>
            <a:r>
              <a:rPr lang="hu-HU" sz="2400" b="1" i="1" dirty="0">
                <a:solidFill>
                  <a:srgbClr val="51618F"/>
                </a:solidFill>
              </a:rPr>
              <a:t>address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...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43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478E12-66DE-DA0B-06EC-2D276C9DA741}"/>
              </a:ext>
            </a:extLst>
          </p:cNvPr>
          <p:cNvSpPr/>
          <p:nvPr/>
        </p:nvSpPr>
        <p:spPr>
          <a:xfrm>
            <a:off x="60876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B62AA-D95B-D7BC-E604-043F28609BA1}"/>
              </a:ext>
            </a:extLst>
          </p:cNvPr>
          <p:cNvSpPr txBox="1"/>
          <p:nvPr/>
        </p:nvSpPr>
        <p:spPr>
          <a:xfrm>
            <a:off x="1274794" y="2409684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HTTP RESPONSE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FB127D-172E-3F97-235A-F7E96A977C52}"/>
              </a:ext>
            </a:extLst>
          </p:cNvPr>
          <p:cNvSpPr/>
          <p:nvPr/>
        </p:nvSpPr>
        <p:spPr>
          <a:xfrm>
            <a:off x="921406" y="290901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LINE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35677D-0ECF-DFA2-65C2-C1DCA60AAF2A}"/>
              </a:ext>
            </a:extLst>
          </p:cNvPr>
          <p:cNvSpPr/>
          <p:nvPr/>
        </p:nvSpPr>
        <p:spPr>
          <a:xfrm>
            <a:off x="921406" y="355235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1914C8-74EF-F62A-C598-B5AE9F1F941C}"/>
              </a:ext>
            </a:extLst>
          </p:cNvPr>
          <p:cNvSpPr/>
          <p:nvPr/>
        </p:nvSpPr>
        <p:spPr>
          <a:xfrm>
            <a:off x="921406" y="4195698"/>
            <a:ext cx="2445326" cy="10976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BODY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CB2737D-E585-487C-4005-6EB275842AC4}"/>
              </a:ext>
            </a:extLst>
          </p:cNvPr>
          <p:cNvSpPr/>
          <p:nvPr/>
        </p:nvSpPr>
        <p:spPr>
          <a:xfrm>
            <a:off x="4338278" y="3271520"/>
            <a:ext cx="640080" cy="1028570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F3747-BEAA-082E-6A3F-C425BF7F9478}"/>
              </a:ext>
            </a:extLst>
          </p:cNvPr>
          <p:cNvSpPr txBox="1"/>
          <p:nvPr/>
        </p:nvSpPr>
        <p:spPr>
          <a:xfrm>
            <a:off x="5363526" y="2451740"/>
            <a:ext cx="48824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header contains several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related to the result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 type: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text/html or image/png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content-length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(in bytes)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478E12-66DE-DA0B-06EC-2D276C9DA741}"/>
              </a:ext>
            </a:extLst>
          </p:cNvPr>
          <p:cNvSpPr/>
          <p:nvPr/>
        </p:nvSpPr>
        <p:spPr>
          <a:xfrm>
            <a:off x="60876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B62AA-D95B-D7BC-E604-043F28609BA1}"/>
              </a:ext>
            </a:extLst>
          </p:cNvPr>
          <p:cNvSpPr txBox="1"/>
          <p:nvPr/>
        </p:nvSpPr>
        <p:spPr>
          <a:xfrm>
            <a:off x="1274794" y="2409684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HTTP RESPONSE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FB127D-172E-3F97-235A-F7E96A977C52}"/>
              </a:ext>
            </a:extLst>
          </p:cNvPr>
          <p:cNvSpPr/>
          <p:nvPr/>
        </p:nvSpPr>
        <p:spPr>
          <a:xfrm>
            <a:off x="921406" y="290901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LINE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35677D-0ECF-DFA2-65C2-C1DCA60AAF2A}"/>
              </a:ext>
            </a:extLst>
          </p:cNvPr>
          <p:cNvSpPr/>
          <p:nvPr/>
        </p:nvSpPr>
        <p:spPr>
          <a:xfrm>
            <a:off x="921406" y="355235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1914C8-74EF-F62A-C598-B5AE9F1F941C}"/>
              </a:ext>
            </a:extLst>
          </p:cNvPr>
          <p:cNvSpPr/>
          <p:nvPr/>
        </p:nvSpPr>
        <p:spPr>
          <a:xfrm>
            <a:off x="921406" y="4195698"/>
            <a:ext cx="2445326" cy="10976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BODY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782F08-463B-9E04-ACD7-93A74F71B7E0}"/>
              </a:ext>
            </a:extLst>
          </p:cNvPr>
          <p:cNvSpPr/>
          <p:nvPr/>
        </p:nvSpPr>
        <p:spPr>
          <a:xfrm>
            <a:off x="4338278" y="4185920"/>
            <a:ext cx="640080" cy="1028570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44AF2-D535-81FB-1E8A-B832808456BC}"/>
              </a:ext>
            </a:extLst>
          </p:cNvPr>
          <p:cNvSpPr txBox="1"/>
          <p:nvPr/>
        </p:nvSpPr>
        <p:spPr>
          <a:xfrm>
            <a:off x="5057484" y="4100040"/>
            <a:ext cx="5718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body is important because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contains the response of the server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(for example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content of a website)</a:t>
            </a:r>
          </a:p>
        </p:txBody>
      </p:sp>
    </p:spTree>
    <p:extLst>
      <p:ext uri="{BB962C8B-B14F-4D97-AF65-F5344CB8AC3E}">
        <p14:creationId xmlns:p14="http://schemas.microsoft.com/office/powerpoint/2010/main" val="37321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44AF2-D535-81FB-1E8A-B832808456BC}"/>
              </a:ext>
            </a:extLst>
          </p:cNvPr>
          <p:cNvSpPr txBox="1"/>
          <p:nvPr/>
        </p:nvSpPr>
        <p:spPr>
          <a:xfrm>
            <a:off x="1640348" y="1702280"/>
            <a:ext cx="8860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rgbClr val="FFC000"/>
                </a:solidFill>
              </a:rPr>
              <a:t>GET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it is used to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get (or read) data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a web server and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the server returns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code 200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everything went well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44AF2-D535-81FB-1E8A-B832808456BC}"/>
              </a:ext>
            </a:extLst>
          </p:cNvPr>
          <p:cNvSpPr txBox="1"/>
          <p:nvPr/>
        </p:nvSpPr>
        <p:spPr>
          <a:xfrm>
            <a:off x="1640348" y="1702280"/>
            <a:ext cx="8860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rgbClr val="FFC000"/>
                </a:solidFill>
              </a:rPr>
              <a:t>GET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it is used to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get (or read) data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a web server and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the server returns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code 200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everything went well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7810D-36B8-268B-A806-8B4E9BE63126}"/>
              </a:ext>
            </a:extLst>
          </p:cNvPr>
          <p:cNvSpPr txBox="1"/>
          <p:nvPr/>
        </p:nvSpPr>
        <p:spPr>
          <a:xfrm>
            <a:off x="1640348" y="3023080"/>
            <a:ext cx="89568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rgbClr val="FFC000"/>
                </a:solidFill>
              </a:rPr>
              <a:t>POST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it is used to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send data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(files, images etc.)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 web server and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the server returns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code 201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everything went well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6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44AF2-D535-81FB-1E8A-B832808456BC}"/>
              </a:ext>
            </a:extLst>
          </p:cNvPr>
          <p:cNvSpPr txBox="1"/>
          <p:nvPr/>
        </p:nvSpPr>
        <p:spPr>
          <a:xfrm>
            <a:off x="1640348" y="1702280"/>
            <a:ext cx="8860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rgbClr val="FFC000"/>
                </a:solidFill>
              </a:rPr>
              <a:t>GET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it is used to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get (or read) data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a web server and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the server returns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code 200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everything went well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7810D-36B8-268B-A806-8B4E9BE63126}"/>
              </a:ext>
            </a:extLst>
          </p:cNvPr>
          <p:cNvSpPr txBox="1"/>
          <p:nvPr/>
        </p:nvSpPr>
        <p:spPr>
          <a:xfrm>
            <a:off x="1640348" y="3023080"/>
            <a:ext cx="89568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rgbClr val="FFC000"/>
                </a:solidFill>
              </a:rPr>
              <a:t>POST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it is used to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send data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(files, images etc.)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 web server and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the server returns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code 201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everything went well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8C81A-E77D-3DD7-4B51-0C3448937E08}"/>
              </a:ext>
            </a:extLst>
          </p:cNvPr>
          <p:cNvSpPr txBox="1"/>
          <p:nvPr/>
        </p:nvSpPr>
        <p:spPr>
          <a:xfrm>
            <a:off x="1640348" y="4265306"/>
            <a:ext cx="9319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rgbClr val="FFC000"/>
                </a:solidFill>
              </a:rPr>
              <a:t>PUT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it is used to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modify data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is already present on a web server or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the server creates entry if the data is not present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HTTP (Hypertext Transfer Protocol)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44AF2-D535-81FB-1E8A-B832808456BC}"/>
              </a:ext>
            </a:extLst>
          </p:cNvPr>
          <p:cNvSpPr txBox="1"/>
          <p:nvPr/>
        </p:nvSpPr>
        <p:spPr>
          <a:xfrm>
            <a:off x="1640348" y="1702280"/>
            <a:ext cx="8860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rgbClr val="FFC000"/>
                </a:solidFill>
              </a:rPr>
              <a:t>GET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it is used to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get (or read) data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a web server and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the server returns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code 200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everything went well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7810D-36B8-268B-A806-8B4E9BE63126}"/>
              </a:ext>
            </a:extLst>
          </p:cNvPr>
          <p:cNvSpPr txBox="1"/>
          <p:nvPr/>
        </p:nvSpPr>
        <p:spPr>
          <a:xfrm>
            <a:off x="1640348" y="3023080"/>
            <a:ext cx="89568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rgbClr val="FFC000"/>
                </a:solidFill>
              </a:rPr>
              <a:t>POST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it is used to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send data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(files, images etc.)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 web server and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the server returns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status code 201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everything went well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8C81A-E77D-3DD7-4B51-0C3448937E08}"/>
              </a:ext>
            </a:extLst>
          </p:cNvPr>
          <p:cNvSpPr txBox="1"/>
          <p:nvPr/>
        </p:nvSpPr>
        <p:spPr>
          <a:xfrm>
            <a:off x="1640348" y="4265306"/>
            <a:ext cx="9319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rgbClr val="FFC000"/>
                </a:solidFill>
              </a:rPr>
              <a:t>PUT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it is used to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modify data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is already present on a web server or 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the server creates entry if the data is not present</a:t>
            </a:r>
          </a:p>
          <a:p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354302-B25C-1477-72C9-55FAE8373409}"/>
              </a:ext>
            </a:extLst>
          </p:cNvPr>
          <p:cNvSpPr txBox="1"/>
          <p:nvPr/>
        </p:nvSpPr>
        <p:spPr>
          <a:xfrm>
            <a:off x="1640348" y="5423546"/>
            <a:ext cx="7816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rgbClr val="FFC000"/>
                </a:solidFill>
              </a:rPr>
              <a:t>DELETE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it is used to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delete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given resource on a web server</a:t>
            </a:r>
          </a:p>
          <a:p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071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8" y="-80679"/>
            <a:ext cx="11375621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REST (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Representational State Transfer)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193DF40-25C8-95DC-C302-9C043998420B}"/>
              </a:ext>
            </a:extLst>
          </p:cNvPr>
          <p:cNvSpPr/>
          <p:nvPr/>
        </p:nvSpPr>
        <p:spPr>
          <a:xfrm>
            <a:off x="2063310" y="2295746"/>
            <a:ext cx="2164702" cy="2164702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FBECCEEE-E730-3D74-5C86-08C44945E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235" y="2566331"/>
            <a:ext cx="1054359" cy="1054359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E43A6851-2B95-FFDB-105D-D6092AE26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2415" y="3093511"/>
            <a:ext cx="1054359" cy="105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50734-2152-D203-1A4F-F5BB3D7D2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050" y="2427021"/>
            <a:ext cx="1374541" cy="104759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E48D8E-AD5E-3E94-AD52-0293A621D6C8}"/>
              </a:ext>
            </a:extLst>
          </p:cNvPr>
          <p:cNvSpPr/>
          <p:nvPr/>
        </p:nvSpPr>
        <p:spPr>
          <a:xfrm>
            <a:off x="8127063" y="3606176"/>
            <a:ext cx="2290516" cy="6170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(</a:t>
            </a:r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B8E514-5D64-4090-A65B-D09D8E86CA8E}"/>
              </a:ext>
            </a:extLst>
          </p:cNvPr>
          <p:cNvCxnSpPr>
            <a:cxnSpLocks/>
          </p:cNvCxnSpPr>
          <p:nvPr/>
        </p:nvCxnSpPr>
        <p:spPr>
          <a:xfrm flipH="1" flipV="1">
            <a:off x="4801846" y="2940591"/>
            <a:ext cx="2715104" cy="26939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9DDCEF-922B-29DF-5038-83BD6001BC97}"/>
              </a:ext>
            </a:extLst>
          </p:cNvPr>
          <p:cNvCxnSpPr>
            <a:cxnSpLocks/>
          </p:cNvCxnSpPr>
          <p:nvPr/>
        </p:nvCxnSpPr>
        <p:spPr>
          <a:xfrm>
            <a:off x="4822166" y="3782110"/>
            <a:ext cx="2715104" cy="0"/>
          </a:xfrm>
          <a:prstGeom prst="straightConnector1">
            <a:avLst/>
          </a:prstGeom>
          <a:ln w="146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362074-0E9E-1D45-99B0-D8BFC9E56713}"/>
              </a:ext>
            </a:extLst>
          </p:cNvPr>
          <p:cNvSpPr txBox="1"/>
          <p:nvPr/>
        </p:nvSpPr>
        <p:spPr>
          <a:xfrm>
            <a:off x="5491808" y="2282664"/>
            <a:ext cx="13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3C3AD0-60B2-B5FA-06C0-99A2C8EDF3FC}"/>
              </a:ext>
            </a:extLst>
          </p:cNvPr>
          <p:cNvSpPr txBox="1"/>
          <p:nvPr/>
        </p:nvSpPr>
        <p:spPr>
          <a:xfrm>
            <a:off x="5411304" y="3961934"/>
            <a:ext cx="151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RESPONSE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5EAE8-FAC6-3D1E-1645-4FC6CB74FDBA}"/>
              </a:ext>
            </a:extLst>
          </p:cNvPr>
          <p:cNvSpPr txBox="1"/>
          <p:nvPr/>
        </p:nvSpPr>
        <p:spPr>
          <a:xfrm>
            <a:off x="8063280" y="1726344"/>
            <a:ext cx="235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CONSUMER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EBFBC9-6ABE-055F-2AF3-80558D7E3D03}"/>
              </a:ext>
            </a:extLst>
          </p:cNvPr>
          <p:cNvSpPr txBox="1"/>
          <p:nvPr/>
        </p:nvSpPr>
        <p:spPr>
          <a:xfrm>
            <a:off x="528992" y="1943138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60B95B-E5B9-1088-4C32-C349ED8A9CA7}"/>
              </a:ext>
            </a:extLst>
          </p:cNvPr>
          <p:cNvSpPr txBox="1"/>
          <p:nvPr/>
        </p:nvSpPr>
        <p:spPr>
          <a:xfrm>
            <a:off x="1670477" y="5089257"/>
            <a:ext cx="8851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Roy Fielding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introduced and defined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back in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(he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huge fan of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transport protocol )</a:t>
            </a:r>
          </a:p>
        </p:txBody>
      </p:sp>
    </p:spTree>
    <p:extLst>
      <p:ext uri="{BB962C8B-B14F-4D97-AF65-F5344CB8AC3E}">
        <p14:creationId xmlns:p14="http://schemas.microsoft.com/office/powerpoint/2010/main" val="416388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/>
      <p:bldP spid="10" grpId="0"/>
      <p:bldP spid="11" grpId="0"/>
      <p:bldP spid="12" grpId="0"/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8" y="-80679"/>
            <a:ext cx="11375621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REST (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Representational State Transfer)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39A6F-61A9-DD2A-06AC-C6F7C0296727}"/>
              </a:ext>
            </a:extLst>
          </p:cNvPr>
          <p:cNvSpPr txBox="1"/>
          <p:nvPr/>
        </p:nvSpPr>
        <p:spPr>
          <a:xfrm>
            <a:off x="2225523" y="1901378"/>
            <a:ext cx="740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architectural approaches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6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8" y="-80679"/>
            <a:ext cx="11375621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REST (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Representational State Transfer)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F38506-F0E4-DFB2-2C8B-EEE5ABFCC20B}"/>
              </a:ext>
            </a:extLst>
          </p:cNvPr>
          <p:cNvSpPr txBox="1"/>
          <p:nvPr/>
        </p:nvSpPr>
        <p:spPr>
          <a:xfrm>
            <a:off x="2225524" y="2530564"/>
            <a:ext cx="8798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resource: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n-GB" sz="2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ey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abstraction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services, essentially everything we want to access with  request (and has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URI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39A6F-61A9-DD2A-06AC-C6F7C0296727}"/>
              </a:ext>
            </a:extLst>
          </p:cNvPr>
          <p:cNvSpPr txBox="1"/>
          <p:nvPr/>
        </p:nvSpPr>
        <p:spPr>
          <a:xfrm>
            <a:off x="2225523" y="1901378"/>
            <a:ext cx="740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architectural approaches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8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Spring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0594C-9454-53B3-8C81-FD7F0D23D246}"/>
              </a:ext>
            </a:extLst>
          </p:cNvPr>
          <p:cNvSpPr txBox="1"/>
          <p:nvPr/>
        </p:nvSpPr>
        <p:spPr>
          <a:xfrm>
            <a:off x="878308" y="2347684"/>
            <a:ext cx="6904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class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Address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...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B2127-DC93-5C33-909E-26B0B584592E}"/>
              </a:ext>
            </a:extLst>
          </p:cNvPr>
          <p:cNvSpPr txBox="1"/>
          <p:nvPr/>
        </p:nvSpPr>
        <p:spPr>
          <a:xfrm>
            <a:off x="878308" y="3993604"/>
            <a:ext cx="6904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>
                <a:solidFill>
                  <a:srgbClr val="773E5E"/>
                </a:solidFill>
              </a:rPr>
              <a:t>public class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Student {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hu-HU" sz="2400" b="1" i="1" dirty="0">
                <a:solidFill>
                  <a:srgbClr val="773E5E"/>
                </a:solidFill>
              </a:rPr>
              <a:t>private Address </a:t>
            </a:r>
            <a:r>
              <a:rPr lang="hu-HU" sz="2400" b="1" i="1" dirty="0">
                <a:solidFill>
                  <a:srgbClr val="51618F"/>
                </a:solidFill>
              </a:rPr>
              <a:t>address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...</a:t>
            </a:r>
          </a:p>
          <a:p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2FAD0-7ADE-B2AD-D26D-58A085084FB1}"/>
              </a:ext>
            </a:extLst>
          </p:cNvPr>
          <p:cNvSpPr txBox="1"/>
          <p:nvPr/>
        </p:nvSpPr>
        <p:spPr>
          <a:xfrm>
            <a:off x="5058629" y="2158004"/>
            <a:ext cx="65644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want to have as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few dependencies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application as possible 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IF CLASSES AND MODULES ARE INDEPENDENT THEN WE CAN REUSE THEM WITHOUT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ANY PROBLEM !!!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dependency injection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it glues classes together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keeps them as independent as possible</a:t>
            </a:r>
          </a:p>
        </p:txBody>
      </p:sp>
    </p:spTree>
    <p:extLst>
      <p:ext uri="{BB962C8B-B14F-4D97-AF65-F5344CB8AC3E}">
        <p14:creationId xmlns:p14="http://schemas.microsoft.com/office/powerpoint/2010/main" val="9692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8" y="-80679"/>
            <a:ext cx="11375621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REST (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Representational State Transfer)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F38506-F0E4-DFB2-2C8B-EEE5ABFCC20B}"/>
              </a:ext>
            </a:extLst>
          </p:cNvPr>
          <p:cNvSpPr txBox="1"/>
          <p:nvPr/>
        </p:nvSpPr>
        <p:spPr>
          <a:xfrm>
            <a:off x="2225524" y="2530564"/>
            <a:ext cx="8798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resource: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n-GB" sz="2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ey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abstraction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services, essentially everything we want to access with  request (and has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URI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4DFAA-47A1-9499-CEF4-3400BC767ECF}"/>
              </a:ext>
            </a:extLst>
          </p:cNvPr>
          <p:cNvSpPr txBox="1"/>
          <p:nvPr/>
        </p:nvSpPr>
        <p:spPr>
          <a:xfrm>
            <a:off x="2225524" y="3528865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this is what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service returns in the response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39A6F-61A9-DD2A-06AC-C6F7C0296727}"/>
              </a:ext>
            </a:extLst>
          </p:cNvPr>
          <p:cNvSpPr txBox="1"/>
          <p:nvPr/>
        </p:nvSpPr>
        <p:spPr>
          <a:xfrm>
            <a:off x="2225523" y="1901378"/>
            <a:ext cx="740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architectural approaches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8" y="-80679"/>
            <a:ext cx="11375621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REST (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Representational State Transfer)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F38506-F0E4-DFB2-2C8B-EEE5ABFCC20B}"/>
              </a:ext>
            </a:extLst>
          </p:cNvPr>
          <p:cNvSpPr txBox="1"/>
          <p:nvPr/>
        </p:nvSpPr>
        <p:spPr>
          <a:xfrm>
            <a:off x="2225524" y="2530564"/>
            <a:ext cx="8798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resource: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n-GB" sz="2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ey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abstraction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services, essentially everything we want to access with  request (and has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URI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4DFAA-47A1-9499-CEF4-3400BC767ECF}"/>
              </a:ext>
            </a:extLst>
          </p:cNvPr>
          <p:cNvSpPr txBox="1"/>
          <p:nvPr/>
        </p:nvSpPr>
        <p:spPr>
          <a:xfrm>
            <a:off x="2225524" y="3528865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this is what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service returns in the response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9BFDB-8BBE-F8C0-C5AA-8CFF5C4F97E3}"/>
              </a:ext>
            </a:extLst>
          </p:cNvPr>
          <p:cNvSpPr txBox="1"/>
          <p:nvPr/>
        </p:nvSpPr>
        <p:spPr>
          <a:xfrm>
            <a:off x="2225524" y="4502652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several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 formats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available (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etc.)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39A6F-61A9-DD2A-06AC-C6F7C0296727}"/>
              </a:ext>
            </a:extLst>
          </p:cNvPr>
          <p:cNvSpPr txBox="1"/>
          <p:nvPr/>
        </p:nvSpPr>
        <p:spPr>
          <a:xfrm>
            <a:off x="2225523" y="1901378"/>
            <a:ext cx="740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architectural approaches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20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8" y="-80679"/>
            <a:ext cx="11375621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REST (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Representational State Transfer)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F38506-F0E4-DFB2-2C8B-EEE5ABFCC20B}"/>
              </a:ext>
            </a:extLst>
          </p:cNvPr>
          <p:cNvSpPr txBox="1"/>
          <p:nvPr/>
        </p:nvSpPr>
        <p:spPr>
          <a:xfrm>
            <a:off x="2225524" y="2530564"/>
            <a:ext cx="8798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resource: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n-GB" sz="2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ey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abstraction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services, essentially everything we want to access with  request (and has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URI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4DFAA-47A1-9499-CEF4-3400BC767ECF}"/>
              </a:ext>
            </a:extLst>
          </p:cNvPr>
          <p:cNvSpPr txBox="1"/>
          <p:nvPr/>
        </p:nvSpPr>
        <p:spPr>
          <a:xfrm>
            <a:off x="2225524" y="3528865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this is what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service returns in the response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9BFDB-8BBE-F8C0-C5AA-8CFF5C4F97E3}"/>
              </a:ext>
            </a:extLst>
          </p:cNvPr>
          <p:cNvSpPr txBox="1"/>
          <p:nvPr/>
        </p:nvSpPr>
        <p:spPr>
          <a:xfrm>
            <a:off x="2225524" y="4502652"/>
            <a:ext cx="652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several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 formats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available (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etc.)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388B8-08BA-054E-E641-AEB242F7630B}"/>
              </a:ext>
            </a:extLst>
          </p:cNvPr>
          <p:cNvSpPr txBox="1"/>
          <p:nvPr/>
        </p:nvSpPr>
        <p:spPr>
          <a:xfrm>
            <a:off x="2225523" y="5476439"/>
            <a:ext cx="809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no service definiton (as we have seen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SOAP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39A6F-61A9-DD2A-06AC-C6F7C0296727}"/>
              </a:ext>
            </a:extLst>
          </p:cNvPr>
          <p:cNvSpPr txBox="1"/>
          <p:nvPr/>
        </p:nvSpPr>
        <p:spPr>
          <a:xfrm>
            <a:off x="2225523" y="1901378"/>
            <a:ext cx="740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architectural approaches</a:t>
            </a:r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REST (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Representational State Transfer)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6CB81D-FE85-AE4F-2E0F-65E1AFA287EA}"/>
              </a:ext>
            </a:extLst>
          </p:cNvPr>
          <p:cNvSpPr/>
          <p:nvPr/>
        </p:nvSpPr>
        <p:spPr>
          <a:xfrm>
            <a:off x="2368110" y="3161567"/>
            <a:ext cx="1706050" cy="1706050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B411149C-D7AC-703A-1F75-FA745A2B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56" y="3298433"/>
            <a:ext cx="830964" cy="830964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2E23C98-D79D-C9D2-219E-1978E4153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2484" y="3768605"/>
            <a:ext cx="830964" cy="830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54DFBE-49A2-7567-DA8D-B74BFD9B9920}"/>
              </a:ext>
            </a:extLst>
          </p:cNvPr>
          <p:cNvSpPr txBox="1"/>
          <p:nvPr/>
        </p:nvSpPr>
        <p:spPr>
          <a:xfrm>
            <a:off x="922470" y="2520035"/>
            <a:ext cx="1671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SERVICE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7B0A25C-D711-6FCF-6A9E-0DD99E86B130}"/>
              </a:ext>
            </a:extLst>
          </p:cNvPr>
          <p:cNvSpPr/>
          <p:nvPr/>
        </p:nvSpPr>
        <p:spPr>
          <a:xfrm>
            <a:off x="6574350" y="1809537"/>
            <a:ext cx="1706050" cy="170605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A7784D80-9F6F-E630-4153-6EB866595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4996" y="1946403"/>
            <a:ext cx="830964" cy="830964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4404E1E7-C1D1-D0CE-C101-5A6A4F4CF2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8724" y="2416575"/>
            <a:ext cx="830964" cy="830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230D36-6018-52EA-3121-D785181DAD8B}"/>
              </a:ext>
            </a:extLst>
          </p:cNvPr>
          <p:cNvSpPr txBox="1"/>
          <p:nvPr/>
        </p:nvSpPr>
        <p:spPr>
          <a:xfrm>
            <a:off x="8461190" y="1352387"/>
            <a:ext cx="1671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#2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SERVICE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893D99-A589-565B-C8C8-A75E05911CC6}"/>
              </a:ext>
            </a:extLst>
          </p:cNvPr>
          <p:cNvSpPr/>
          <p:nvPr/>
        </p:nvSpPr>
        <p:spPr>
          <a:xfrm>
            <a:off x="5726674" y="4654708"/>
            <a:ext cx="1706050" cy="1706050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 descr="Gears">
            <a:extLst>
              <a:ext uri="{FF2B5EF4-FFF2-40B4-BE49-F238E27FC236}">
                <a16:creationId xmlns:a16="http://schemas.microsoft.com/office/drawing/2014/main" id="{EA73A9BF-582D-D75C-FE53-22395CE558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7320" y="4791574"/>
            <a:ext cx="830964" cy="830964"/>
          </a:xfrm>
          <a:prstGeom prst="rect">
            <a:avLst/>
          </a:prstGeom>
        </p:spPr>
      </p:pic>
      <p:pic>
        <p:nvPicPr>
          <p:cNvPr id="30" name="Graphic 29" descr="Database">
            <a:extLst>
              <a:ext uri="{FF2B5EF4-FFF2-40B4-BE49-F238E27FC236}">
                <a16:creationId xmlns:a16="http://schemas.microsoft.com/office/drawing/2014/main" id="{0CF50630-D26C-A1CD-85F7-497BD7B324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1048" y="5261746"/>
            <a:ext cx="830964" cy="8309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2318BD-B343-942D-7433-E2A120888A2B}"/>
              </a:ext>
            </a:extLst>
          </p:cNvPr>
          <p:cNvSpPr txBox="1"/>
          <p:nvPr/>
        </p:nvSpPr>
        <p:spPr>
          <a:xfrm>
            <a:off x="7690030" y="4433625"/>
            <a:ext cx="1671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#3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SERVICE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62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24" grpId="0" animBg="1"/>
      <p:bldP spid="27" grpId="0"/>
      <p:bldP spid="28" grpId="0" animBg="1"/>
      <p:bldP spid="3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REST (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Representational State Transfer)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6CB81D-FE85-AE4F-2E0F-65E1AFA287EA}"/>
              </a:ext>
            </a:extLst>
          </p:cNvPr>
          <p:cNvSpPr/>
          <p:nvPr/>
        </p:nvSpPr>
        <p:spPr>
          <a:xfrm>
            <a:off x="2368110" y="3161567"/>
            <a:ext cx="1706050" cy="1706050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B411149C-D7AC-703A-1F75-FA745A2B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56" y="3298433"/>
            <a:ext cx="830964" cy="830964"/>
          </a:xfrm>
          <a:prstGeom prst="rect">
            <a:avLst/>
          </a:prstGeom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2E23C98-D79D-C9D2-219E-1978E4153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2484" y="3768605"/>
            <a:ext cx="830964" cy="830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54DFBE-49A2-7567-DA8D-B74BFD9B9920}"/>
              </a:ext>
            </a:extLst>
          </p:cNvPr>
          <p:cNvSpPr txBox="1"/>
          <p:nvPr/>
        </p:nvSpPr>
        <p:spPr>
          <a:xfrm>
            <a:off x="922470" y="2520035"/>
            <a:ext cx="1671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SERVICE</a:t>
            </a:r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7B0A25C-D711-6FCF-6A9E-0DD99E86B130}"/>
              </a:ext>
            </a:extLst>
          </p:cNvPr>
          <p:cNvSpPr/>
          <p:nvPr/>
        </p:nvSpPr>
        <p:spPr>
          <a:xfrm>
            <a:off x="6574350" y="1809537"/>
            <a:ext cx="1706050" cy="170605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A7784D80-9F6F-E630-4153-6EB866595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6530" y="1951455"/>
            <a:ext cx="830964" cy="830964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4404E1E7-C1D1-D0CE-C101-5A6A4F4CF2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0258" y="2421627"/>
            <a:ext cx="830964" cy="830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230D36-6018-52EA-3121-D785181DAD8B}"/>
              </a:ext>
            </a:extLst>
          </p:cNvPr>
          <p:cNvSpPr txBox="1"/>
          <p:nvPr/>
        </p:nvSpPr>
        <p:spPr>
          <a:xfrm>
            <a:off x="8432334" y="1352387"/>
            <a:ext cx="1729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#2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SERVICE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893D99-A589-565B-C8C8-A75E05911CC6}"/>
              </a:ext>
            </a:extLst>
          </p:cNvPr>
          <p:cNvSpPr/>
          <p:nvPr/>
        </p:nvSpPr>
        <p:spPr>
          <a:xfrm>
            <a:off x="5726674" y="4654708"/>
            <a:ext cx="1706050" cy="1706050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 descr="Gears">
            <a:extLst>
              <a:ext uri="{FF2B5EF4-FFF2-40B4-BE49-F238E27FC236}">
                <a16:creationId xmlns:a16="http://schemas.microsoft.com/office/drawing/2014/main" id="{EA73A9BF-582D-D75C-FE53-22395CE558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7320" y="4791574"/>
            <a:ext cx="830964" cy="830964"/>
          </a:xfrm>
          <a:prstGeom prst="rect">
            <a:avLst/>
          </a:prstGeom>
        </p:spPr>
      </p:pic>
      <p:pic>
        <p:nvPicPr>
          <p:cNvPr id="30" name="Graphic 29" descr="Database">
            <a:extLst>
              <a:ext uri="{FF2B5EF4-FFF2-40B4-BE49-F238E27FC236}">
                <a16:creationId xmlns:a16="http://schemas.microsoft.com/office/drawing/2014/main" id="{0CF50630-D26C-A1CD-85F7-497BD7B324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1048" y="5261746"/>
            <a:ext cx="830964" cy="8309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2318BD-B343-942D-7433-E2A120888A2B}"/>
              </a:ext>
            </a:extLst>
          </p:cNvPr>
          <p:cNvSpPr txBox="1"/>
          <p:nvPr/>
        </p:nvSpPr>
        <p:spPr>
          <a:xfrm>
            <a:off x="7661174" y="4433625"/>
            <a:ext cx="1729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#3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 SERVICE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445EC0-AEED-3DDE-4A47-FC8DA575ED31}"/>
              </a:ext>
            </a:extLst>
          </p:cNvPr>
          <p:cNvCxnSpPr/>
          <p:nvPr/>
        </p:nvCxnSpPr>
        <p:spPr>
          <a:xfrm flipV="1">
            <a:off x="4488595" y="2994385"/>
            <a:ext cx="1610360" cy="424455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E2C7C7-6A4D-C7D0-218A-EAD71926B872}"/>
              </a:ext>
            </a:extLst>
          </p:cNvPr>
          <p:cNvCxnSpPr>
            <a:cxnSpLocks/>
          </p:cNvCxnSpPr>
          <p:nvPr/>
        </p:nvCxnSpPr>
        <p:spPr>
          <a:xfrm>
            <a:off x="4359804" y="4624228"/>
            <a:ext cx="1006815" cy="40366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525B60-0D8A-CBE7-0A30-60057F216AAC}"/>
              </a:ext>
            </a:extLst>
          </p:cNvPr>
          <p:cNvCxnSpPr>
            <a:cxnSpLocks/>
          </p:cNvCxnSpPr>
          <p:nvPr/>
        </p:nvCxnSpPr>
        <p:spPr>
          <a:xfrm flipV="1">
            <a:off x="6848130" y="3679570"/>
            <a:ext cx="271956" cy="793677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E2283-C1A7-E239-C7EE-1C64A51EB94E}"/>
              </a:ext>
            </a:extLst>
          </p:cNvPr>
          <p:cNvSpPr txBox="1"/>
          <p:nvPr/>
        </p:nvSpPr>
        <p:spPr>
          <a:xfrm>
            <a:off x="4382763" y="2652322"/>
            <a:ext cx="137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bg1">
                    <a:lumMod val="75000"/>
                  </a:schemeClr>
                </a:solidFill>
              </a:rPr>
              <a:t>HTTP/JSON</a:t>
            </a:r>
            <a:endParaRPr lang="en-GB" sz="20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477292-AE08-407A-0A02-BF629CF5B4AE}"/>
              </a:ext>
            </a:extLst>
          </p:cNvPr>
          <p:cNvSpPr txBox="1"/>
          <p:nvPr/>
        </p:nvSpPr>
        <p:spPr>
          <a:xfrm>
            <a:off x="4670546" y="4300646"/>
            <a:ext cx="137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bg1">
                    <a:lumMod val="75000"/>
                  </a:schemeClr>
                </a:solidFill>
              </a:rPr>
              <a:t>HTTP/JSON</a:t>
            </a:r>
            <a:endParaRPr lang="en-GB" sz="20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58E5D2-9D15-4FE1-E72C-A8FE1C72EE91}"/>
              </a:ext>
            </a:extLst>
          </p:cNvPr>
          <p:cNvSpPr txBox="1"/>
          <p:nvPr/>
        </p:nvSpPr>
        <p:spPr>
          <a:xfrm>
            <a:off x="5489057" y="3799554"/>
            <a:ext cx="137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bg1">
                    <a:lumMod val="75000"/>
                  </a:schemeClr>
                </a:solidFill>
              </a:rPr>
              <a:t>HTTP/JSON</a:t>
            </a:r>
            <a:endParaRPr lang="en-GB" sz="20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Web Services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5503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46652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705833" y="2409684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MONOLITH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779166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shipping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779166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779166" y="477481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3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46652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705833" y="2409684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MONOLITH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779166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shipping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779166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779166" y="477481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C90201-64ED-815C-057F-8B7B2C9E70F2}"/>
              </a:ext>
            </a:extLst>
          </p:cNvPr>
          <p:cNvSpPr/>
          <p:nvPr/>
        </p:nvSpPr>
        <p:spPr>
          <a:xfrm>
            <a:off x="5060294" y="1592062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966855-A104-8DF0-5EEF-1A93ED3496CC}"/>
              </a:ext>
            </a:extLst>
          </p:cNvPr>
          <p:cNvSpPr/>
          <p:nvPr/>
        </p:nvSpPr>
        <p:spPr>
          <a:xfrm>
            <a:off x="5577790" y="2303616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53720-D424-4DB9-FA0D-0F05DB6F4772}"/>
              </a:ext>
            </a:extLst>
          </p:cNvPr>
          <p:cNvSpPr txBox="1"/>
          <p:nvPr/>
        </p:nvSpPr>
        <p:spPr>
          <a:xfrm>
            <a:off x="5634204" y="1632911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SHIPPING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E1F9E3-0725-81B0-F05D-353DB8128175}"/>
              </a:ext>
            </a:extLst>
          </p:cNvPr>
          <p:cNvCxnSpPr>
            <a:cxnSpLocks/>
          </p:cNvCxnSpPr>
          <p:nvPr/>
        </p:nvCxnSpPr>
        <p:spPr>
          <a:xfrm>
            <a:off x="3690833" y="4029875"/>
            <a:ext cx="1179740" cy="0"/>
          </a:xfrm>
          <a:prstGeom prst="straightConnector1">
            <a:avLst/>
          </a:prstGeom>
          <a:ln w="2222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02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46652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705833" y="2409684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MONOLITH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779166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shipping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779166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779166" y="477481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0F739E-64D0-1D1C-472F-146E67D7A78F}"/>
              </a:ext>
            </a:extLst>
          </p:cNvPr>
          <p:cNvCxnSpPr>
            <a:cxnSpLocks/>
          </p:cNvCxnSpPr>
          <p:nvPr/>
        </p:nvCxnSpPr>
        <p:spPr>
          <a:xfrm>
            <a:off x="3690833" y="4029875"/>
            <a:ext cx="1179740" cy="0"/>
          </a:xfrm>
          <a:prstGeom prst="straightConnector1">
            <a:avLst/>
          </a:prstGeom>
          <a:ln w="2222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C90201-64ED-815C-057F-8B7B2C9E70F2}"/>
              </a:ext>
            </a:extLst>
          </p:cNvPr>
          <p:cNvSpPr/>
          <p:nvPr/>
        </p:nvSpPr>
        <p:spPr>
          <a:xfrm>
            <a:off x="5060294" y="1592062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966855-A104-8DF0-5EEF-1A93ED3496CC}"/>
              </a:ext>
            </a:extLst>
          </p:cNvPr>
          <p:cNvSpPr/>
          <p:nvPr/>
        </p:nvSpPr>
        <p:spPr>
          <a:xfrm>
            <a:off x="5577790" y="2303616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53720-D424-4DB9-FA0D-0F05DB6F4772}"/>
              </a:ext>
            </a:extLst>
          </p:cNvPr>
          <p:cNvSpPr txBox="1"/>
          <p:nvPr/>
        </p:nvSpPr>
        <p:spPr>
          <a:xfrm>
            <a:off x="5634204" y="1632911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SHIPPING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F373BA-7274-D091-CC15-8154053EC2E5}"/>
              </a:ext>
            </a:extLst>
          </p:cNvPr>
          <p:cNvSpPr/>
          <p:nvPr/>
        </p:nvSpPr>
        <p:spPr>
          <a:xfrm>
            <a:off x="5060294" y="3394793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5824FA-930A-9F2E-C070-3579A48B8248}"/>
              </a:ext>
            </a:extLst>
          </p:cNvPr>
          <p:cNvSpPr/>
          <p:nvPr/>
        </p:nvSpPr>
        <p:spPr>
          <a:xfrm>
            <a:off x="5577790" y="4106347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8948E-1B68-306F-E67E-E8AC5765A861}"/>
              </a:ext>
            </a:extLst>
          </p:cNvPr>
          <p:cNvSpPr txBox="1"/>
          <p:nvPr/>
        </p:nvSpPr>
        <p:spPr>
          <a:xfrm>
            <a:off x="5634204" y="3435642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INVENTORY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A5B6D8-2C73-85F6-2A1C-5CD6B7E8A6F7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8799D-D2FF-154B-D5D2-6402F4E9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M</a:t>
            </a:r>
            <a:r>
              <a:rPr lang="en-GB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icroservice</a:t>
            </a:r>
            <a:r>
              <a:rPr lang="hu-HU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Architecture</a:t>
            </a:r>
            <a:endParaRPr lang="en-GB" sz="3600" dirty="0">
              <a:solidFill>
                <a:schemeClr val="accent5">
                  <a:lumMod val="60000"/>
                  <a:lumOff val="40000"/>
                </a:schemeClr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DD6D77-0BA8-4592-E5C8-78CDA70BA2B5}"/>
              </a:ext>
            </a:extLst>
          </p:cNvPr>
          <p:cNvSpPr/>
          <p:nvPr/>
        </p:nvSpPr>
        <p:spPr>
          <a:xfrm>
            <a:off x="466528" y="2295328"/>
            <a:ext cx="3051112" cy="3293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99FCD-7F72-F735-168F-C99FBD4DA0FA}"/>
              </a:ext>
            </a:extLst>
          </p:cNvPr>
          <p:cNvSpPr txBox="1"/>
          <p:nvPr/>
        </p:nvSpPr>
        <p:spPr>
          <a:xfrm>
            <a:off x="705833" y="2409684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MONOLITH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B0342-3C50-05B8-E2F9-88F9A507007F}"/>
              </a:ext>
            </a:extLst>
          </p:cNvPr>
          <p:cNvSpPr/>
          <p:nvPr/>
        </p:nvSpPr>
        <p:spPr>
          <a:xfrm>
            <a:off x="779166" y="3284932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shipping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FBD8BC-820C-AE09-A6A3-89CE23F7D169}"/>
              </a:ext>
            </a:extLst>
          </p:cNvPr>
          <p:cNvSpPr/>
          <p:nvPr/>
        </p:nvSpPr>
        <p:spPr>
          <a:xfrm>
            <a:off x="779166" y="4029875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077A-E90E-E8AE-C360-F23B96F6219C}"/>
              </a:ext>
            </a:extLst>
          </p:cNvPr>
          <p:cNvSpPr/>
          <p:nvPr/>
        </p:nvSpPr>
        <p:spPr>
          <a:xfrm>
            <a:off x="779166" y="4774819"/>
            <a:ext cx="2445326" cy="5307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0F739E-64D0-1D1C-472F-146E67D7A78F}"/>
              </a:ext>
            </a:extLst>
          </p:cNvPr>
          <p:cNvCxnSpPr>
            <a:cxnSpLocks/>
          </p:cNvCxnSpPr>
          <p:nvPr/>
        </p:nvCxnSpPr>
        <p:spPr>
          <a:xfrm>
            <a:off x="3690833" y="4029875"/>
            <a:ext cx="1179740" cy="0"/>
          </a:xfrm>
          <a:prstGeom prst="straightConnector1">
            <a:avLst/>
          </a:prstGeom>
          <a:ln w="2222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C90201-64ED-815C-057F-8B7B2C9E70F2}"/>
              </a:ext>
            </a:extLst>
          </p:cNvPr>
          <p:cNvSpPr/>
          <p:nvPr/>
        </p:nvSpPr>
        <p:spPr>
          <a:xfrm>
            <a:off x="5060294" y="1592062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966855-A104-8DF0-5EEF-1A93ED3496CC}"/>
              </a:ext>
            </a:extLst>
          </p:cNvPr>
          <p:cNvSpPr/>
          <p:nvPr/>
        </p:nvSpPr>
        <p:spPr>
          <a:xfrm>
            <a:off x="5577790" y="2303616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53720-D424-4DB9-FA0D-0F05DB6F4772}"/>
              </a:ext>
            </a:extLst>
          </p:cNvPr>
          <p:cNvSpPr txBox="1"/>
          <p:nvPr/>
        </p:nvSpPr>
        <p:spPr>
          <a:xfrm>
            <a:off x="5634204" y="1632911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SHIPPING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F373BA-7274-D091-CC15-8154053EC2E5}"/>
              </a:ext>
            </a:extLst>
          </p:cNvPr>
          <p:cNvSpPr/>
          <p:nvPr/>
        </p:nvSpPr>
        <p:spPr>
          <a:xfrm>
            <a:off x="5060294" y="3394793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5824FA-930A-9F2E-C070-3579A48B8248}"/>
              </a:ext>
            </a:extLst>
          </p:cNvPr>
          <p:cNvSpPr/>
          <p:nvPr/>
        </p:nvSpPr>
        <p:spPr>
          <a:xfrm>
            <a:off x="5577790" y="4106347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8948E-1B68-306F-E67E-E8AC5765A861}"/>
              </a:ext>
            </a:extLst>
          </p:cNvPr>
          <p:cNvSpPr txBox="1"/>
          <p:nvPr/>
        </p:nvSpPr>
        <p:spPr>
          <a:xfrm>
            <a:off x="5634204" y="3435642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INVENTORY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ECC449-D210-2E18-D70C-9FA8F43A82BB}"/>
              </a:ext>
            </a:extLst>
          </p:cNvPr>
          <p:cNvSpPr/>
          <p:nvPr/>
        </p:nvSpPr>
        <p:spPr>
          <a:xfrm>
            <a:off x="5060294" y="5197524"/>
            <a:ext cx="3480319" cy="12572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6EDBF08-0F11-B268-C921-0A2CA65E5F1E}"/>
              </a:ext>
            </a:extLst>
          </p:cNvPr>
          <p:cNvSpPr/>
          <p:nvPr/>
        </p:nvSpPr>
        <p:spPr>
          <a:xfrm>
            <a:off x="5577790" y="5909078"/>
            <a:ext cx="2445326" cy="4296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AF12E-8C66-FE5F-644E-3F1B8531F31D}"/>
              </a:ext>
            </a:extLst>
          </p:cNvPr>
          <p:cNvSpPr txBox="1"/>
          <p:nvPr/>
        </p:nvSpPr>
        <p:spPr>
          <a:xfrm>
            <a:off x="5634204" y="5238373"/>
            <a:ext cx="233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LOGIN SERVICE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u-H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(single .jar or .war file)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4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135572</TotalTime>
  <Words>8097</Words>
  <Application>Microsoft Office PowerPoint</Application>
  <PresentationFormat>Widescreen</PresentationFormat>
  <Paragraphs>1587</Paragraphs>
  <Slides>239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239</vt:i4>
      </vt:variant>
    </vt:vector>
  </HeadingPairs>
  <TitlesOfParts>
    <vt:vector size="244" baseType="lpstr">
      <vt:lpstr>Arial</vt:lpstr>
      <vt:lpstr>Calibri</vt:lpstr>
      <vt:lpstr>Calibri Light</vt:lpstr>
      <vt:lpstr>Orbitron</vt:lpstr>
      <vt:lpstr>Office Theme</vt:lpstr>
      <vt:lpstr>Spring Framework</vt:lpstr>
      <vt:lpstr>Spring Framework</vt:lpstr>
      <vt:lpstr>Spring Framework</vt:lpstr>
      <vt:lpstr>Spring Framework</vt:lpstr>
      <vt:lpstr>Spring Framework</vt:lpstr>
      <vt:lpstr>Spring Framework</vt:lpstr>
      <vt:lpstr>Spring Framework</vt:lpstr>
      <vt:lpstr>Spring Framework</vt:lpstr>
      <vt:lpstr>Spring Framework</vt:lpstr>
      <vt:lpstr>Spring Framework</vt:lpstr>
      <vt:lpstr>Spring Framework</vt:lpstr>
      <vt:lpstr>Spring Framework</vt:lpstr>
      <vt:lpstr>Monolithic Architecture</vt:lpstr>
      <vt:lpstr>Spring Boot</vt:lpstr>
      <vt:lpstr>Spring Boot</vt:lpstr>
      <vt:lpstr>Spring Boot</vt:lpstr>
      <vt:lpstr>Spring Boot</vt:lpstr>
      <vt:lpstr>Spring Boot</vt:lpstr>
      <vt:lpstr>Spring Boot</vt:lpstr>
      <vt:lpstr>Spring Boot</vt:lpstr>
      <vt:lpstr>Spring Boot</vt:lpstr>
      <vt:lpstr>Spring Boot</vt:lpstr>
      <vt:lpstr>Spring Boot</vt:lpstr>
      <vt:lpstr>Spring Boot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SOAP (Simple Object Access Protocol)</vt:lpstr>
      <vt:lpstr>SOAP (Simple Object Access Protocol)</vt:lpstr>
      <vt:lpstr>SOAP (Simple Object Access Protocol)</vt:lpstr>
      <vt:lpstr>SOAP (Simple Object Access Protocol)</vt:lpstr>
      <vt:lpstr>SOAP (Simple Object Access Protocol)</vt:lpstr>
      <vt:lpstr>SOAP (Simple Object Access Protocol)</vt:lpstr>
      <vt:lpstr>SOAP (Simple Object Access Protocol)</vt:lpstr>
      <vt:lpstr>Web Services</vt:lpstr>
      <vt:lpstr>HTTP (Hypertext Transfer Protocol)</vt:lpstr>
      <vt:lpstr>How to Make a Server Scalable?</vt:lpstr>
      <vt:lpstr>How to Make a Server Scalable?</vt:lpstr>
      <vt:lpstr>How to Make a Server Scalable?</vt:lpstr>
      <vt:lpstr>How to Make a Server Scalable?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HTTP (Hypertext Transfer Protocol)</vt:lpstr>
      <vt:lpstr>Web Services</vt:lpstr>
      <vt:lpstr>REST (Representational State Transfer)</vt:lpstr>
      <vt:lpstr>REST (Representational State Transfer)</vt:lpstr>
      <vt:lpstr>REST (Representational State Transfer)</vt:lpstr>
      <vt:lpstr>REST (Representational State Transfer)</vt:lpstr>
      <vt:lpstr>REST (Representational State Transfer)</vt:lpstr>
      <vt:lpstr>REST (Representational State Transfer)</vt:lpstr>
      <vt:lpstr>REST (Representational State Transfer)</vt:lpstr>
      <vt:lpstr>REST (Representational State Transfer)</vt:lpstr>
      <vt:lpstr>Web Services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Microservices</vt:lpstr>
      <vt:lpstr>Microservices</vt:lpstr>
      <vt:lpstr>Microservices</vt:lpstr>
      <vt:lpstr>Microservices</vt:lpstr>
      <vt:lpstr>Microservices</vt:lpstr>
      <vt:lpstr>JSON</vt:lpstr>
      <vt:lpstr>JSON</vt:lpstr>
      <vt:lpstr>JSON</vt:lpstr>
      <vt:lpstr>JSON</vt:lpstr>
      <vt:lpstr>JSON</vt:lpstr>
      <vt:lpstr>Microservices</vt:lpstr>
      <vt:lpstr>Databases</vt:lpstr>
      <vt:lpstr>Databases</vt:lpstr>
      <vt:lpstr>Databases</vt:lpstr>
      <vt:lpstr>Databases</vt:lpstr>
      <vt:lpstr>Databases</vt:lpstr>
      <vt:lpstr>Databases</vt:lpstr>
      <vt:lpstr>Databases</vt:lpstr>
      <vt:lpstr>Java Persistence API (JPA)</vt:lpstr>
      <vt:lpstr>Java Persistence API (JPA)</vt:lpstr>
      <vt:lpstr>Java Persistence API (JPA)</vt:lpstr>
      <vt:lpstr>Java Persistence API (JPA)</vt:lpstr>
      <vt:lpstr>Java Persistence API (JPA)</vt:lpstr>
      <vt:lpstr>Java Persistence API (JPA)</vt:lpstr>
      <vt:lpstr>Java Persistence API (JPA)</vt:lpstr>
      <vt:lpstr>Java Persistence API (JPA)</vt:lpstr>
      <vt:lpstr>Java Persistence API (JPA)</vt:lpstr>
      <vt:lpstr>Java Persistence API (JPA)</vt:lpstr>
      <vt:lpstr>Java Persistence API (JPA)</vt:lpstr>
      <vt:lpstr>Java Persistence API (JPA)</vt:lpstr>
      <vt:lpstr>Java Persistence API (JPA)</vt:lpstr>
      <vt:lpstr>Java Persistence API (JPA)</vt:lpstr>
      <vt:lpstr>Object-Relational Mapping (ORM)</vt:lpstr>
      <vt:lpstr>Object-Relational Mapping (ORM)</vt:lpstr>
      <vt:lpstr>Object-Relational Mapping (ORM)</vt:lpstr>
      <vt:lpstr>Object-Relational Mapping (ORM)</vt:lpstr>
      <vt:lpstr>Object-Relational Mapping (ORM)</vt:lpstr>
      <vt:lpstr>Java Persistence API (JPA)</vt:lpstr>
      <vt:lpstr>Transactions</vt:lpstr>
      <vt:lpstr>Transactions</vt:lpstr>
      <vt:lpstr>Transactions</vt:lpstr>
      <vt:lpstr>Transactions</vt:lpstr>
      <vt:lpstr>Transactions</vt:lpstr>
      <vt:lpstr>Transactions</vt:lpstr>
      <vt:lpstr>Transactions</vt:lpstr>
      <vt:lpstr>Transactions</vt:lpstr>
      <vt:lpstr>Transactions</vt:lpstr>
      <vt:lpstr>Transactions</vt:lpstr>
      <vt:lpstr>Transactions</vt:lpstr>
      <vt:lpstr>Transactions</vt:lpstr>
      <vt:lpstr>Transactions</vt:lpstr>
      <vt:lpstr>Transactions</vt:lpstr>
      <vt:lpstr>Transactions</vt:lpstr>
      <vt:lpstr>API Gateway</vt:lpstr>
      <vt:lpstr>API Gateway</vt:lpstr>
      <vt:lpstr>API Gateway</vt:lpstr>
      <vt:lpstr>API Gateway</vt:lpstr>
      <vt:lpstr>API Gateway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Sessions and Cookies</vt:lpstr>
      <vt:lpstr>API Gateway</vt:lpstr>
      <vt:lpstr>JSON Web Tokens (JWT)</vt:lpstr>
      <vt:lpstr>JSON Web Tokens (JWT)</vt:lpstr>
      <vt:lpstr>JSON Web Tokens (JWT)</vt:lpstr>
      <vt:lpstr>JSON Web Tokens (JWT)</vt:lpstr>
      <vt:lpstr>JSON Web Tokens (JWT)</vt:lpstr>
      <vt:lpstr>JSON Web Tokens (JWT)</vt:lpstr>
      <vt:lpstr>JSON Web Tokens (JWT)</vt:lpstr>
      <vt:lpstr>JSON Web Tokens (JWT)</vt:lpstr>
      <vt:lpstr>JSON Web Tokens (JWT)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Virtualization</vt:lpstr>
      <vt:lpstr>Docker and Kubernetes</vt:lpstr>
      <vt:lpstr>Docker and Kubernetes</vt:lpstr>
      <vt:lpstr>Docker and Kubernetes</vt:lpstr>
      <vt:lpstr>Docker and Kubernetes</vt:lpstr>
      <vt:lpstr>Docker and Kubernetes</vt:lpstr>
      <vt:lpstr>Docker and Kubernetes</vt:lpstr>
      <vt:lpstr>Docker and Kubernetes</vt:lpstr>
      <vt:lpstr>Docker and Kubernetes</vt:lpstr>
      <vt:lpstr>Docker and Kubernetes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BALÁZS</cp:lastModifiedBy>
  <cp:revision>1024</cp:revision>
  <dcterms:created xsi:type="dcterms:W3CDTF">2019-01-16T12:03:26Z</dcterms:created>
  <dcterms:modified xsi:type="dcterms:W3CDTF">2023-02-16T14:42:43Z</dcterms:modified>
</cp:coreProperties>
</file>